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0" r:id="rId1"/>
    <p:sldMasterId id="2147483711" r:id="rId2"/>
  </p:sldMasterIdLst>
  <p:notesMasterIdLst>
    <p:notesMasterId r:id="rId65"/>
  </p:notesMasterIdLst>
  <p:sldIdLst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21" r:id="rId63"/>
    <p:sldId id="322" r:id="rId64"/>
  </p:sldIdLst>
  <p:sldSz cx="13004800" cy="7302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56" d="100"/>
          <a:sy n="56" d="100"/>
        </p:scale>
        <p:origin x="-680" y="-96"/>
      </p:cViewPr>
      <p:guideLst>
        <p:guide orient="horz" pos="2300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notesMaster" Target="notesMasters/notesMaster1.xml"/><Relationship Id="rId66" Type="http://schemas.openxmlformats.org/officeDocument/2006/relationships/printerSettings" Target="printerSettings/printerSettings1.bin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0" marR="0" lvl="1" indent="228600" algn="l" rtl="0">
              <a:spcBef>
                <a:spcPts val="0"/>
              </a:spcBef>
              <a:defRPr/>
            </a:lvl2pPr>
            <a:lvl3pPr marL="0" marR="0" lvl="2" indent="457200" algn="l" rtl="0">
              <a:spcBef>
                <a:spcPts val="0"/>
              </a:spcBef>
              <a:defRPr/>
            </a:lvl3pPr>
            <a:lvl4pPr marL="0" marR="0" lvl="3" indent="685800" algn="l" rtl="0">
              <a:spcBef>
                <a:spcPts val="0"/>
              </a:spcBef>
              <a:defRPr/>
            </a:lvl4pPr>
            <a:lvl5pPr marL="0" marR="0" lvl="4" indent="914400" algn="l" rtl="0">
              <a:spcBef>
                <a:spcPts val="0"/>
              </a:spcBef>
              <a:defRPr/>
            </a:lvl5pPr>
            <a:lvl6pPr marL="0" marR="0" lvl="5" indent="1143000" algn="l" rtl="0">
              <a:spcBef>
                <a:spcPts val="0"/>
              </a:spcBef>
              <a:defRPr/>
            </a:lvl6pPr>
            <a:lvl7pPr marL="0" marR="0" lvl="6" indent="1371600" algn="l" rtl="0">
              <a:spcBef>
                <a:spcPts val="0"/>
              </a:spcBef>
              <a:defRPr/>
            </a:lvl7pPr>
            <a:lvl8pPr marL="0" marR="0" lvl="7" indent="1600200" algn="l" rtl="0">
              <a:spcBef>
                <a:spcPts val="0"/>
              </a:spcBef>
              <a:defRPr/>
            </a:lvl8pPr>
            <a:lvl9pPr marL="0" marR="0" lvl="8" indent="182880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109422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2" name="Shape 43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Shape 49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8" name="Shape 4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4" name="Shape 50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6" name="Shape 51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8" name="Shape 52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1" name="Shape 54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7" name="Shape 54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Shape 55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65" name="Shape 5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1" name="Shape 57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8" name="Shape 57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5" name="Shape 58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Shape 59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4" name="Shape 60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1" name="Shape 6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Shape 61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5" name="Shape 4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2" name="Shape 62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8" name="Shape 62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40" name="Shape 6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Shape 6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8" name="Shape 6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4" name="Shape 66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0" name="Shape 6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Shape 68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6" name="Shape 69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02" name="Shape 7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8" name="Shape 70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4" name="Shape 71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1" name="Shape 7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7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7" name="Shape 72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33" name="Shape 7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9" name="Shape 73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Shape 74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57" name="Shape 7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3" name="Shape 7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9" name="Shape 76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7" name="Shape 4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6" name="Shape 7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Shape 7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3" name="Shape 78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89" name="Shape 7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5" name="Shape 79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Shape 80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Shape 81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13" name="Shape 8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hape 8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Shape 81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31" name="Shape 8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Shape 8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7" name="Shape 83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Shape 84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43" name="Shape 8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3" name="Shape 4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hape 8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9" name="Shape 84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9" name="Shape 8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7" name="Shape 8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9" name="Shape 46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76" name="Shape 4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2" name="Shape 48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jp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000000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hape 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2" name="Shape 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13" name="Shape 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4999" y="762000"/>
            <a:ext cx="2832101" cy="30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Smart Phone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hape 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5"/>
            <a:ext cx="4043866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699" cy="551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500" cy="545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Shape 6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1" name="Shape 6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2" name="Shape 62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63" name="Shape 63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r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hape 6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7" name="Shape 6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8" name="Shape 68"/>
          <p:cNvSpPr/>
          <p:nvPr/>
        </p:nvSpPr>
        <p:spPr>
          <a:xfrm>
            <a:off x="655827" y="2307725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4386428" y="2303347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7409003" y="2423731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llout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hape 72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73" name="Shape 73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74" name="Shape 74"/>
          <p:cNvGrpSpPr/>
          <p:nvPr/>
        </p:nvGrpSpPr>
        <p:grpSpPr>
          <a:xfrm>
            <a:off x="635000" y="1828800"/>
            <a:ext cx="1270001" cy="1270001"/>
            <a:chOff x="0" y="0"/>
            <a:chExt cx="1270000" cy="1270000"/>
          </a:xfrm>
        </p:grpSpPr>
        <p:pic>
          <p:nvPicPr>
            <p:cNvPr id="75" name="Shape 7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Shape 76"/>
            <p:cNvSpPr/>
            <p:nvPr/>
          </p:nvSpPr>
          <p:spPr>
            <a:xfrm>
              <a:off x="889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77" name="Shape 77"/>
          <p:cNvGrpSpPr/>
          <p:nvPr/>
        </p:nvGrpSpPr>
        <p:grpSpPr>
          <a:xfrm>
            <a:off x="2159000" y="1828800"/>
            <a:ext cx="1270001" cy="1270001"/>
            <a:chOff x="0" y="0"/>
            <a:chExt cx="1270000" cy="1270000"/>
          </a:xfrm>
        </p:grpSpPr>
        <p:pic>
          <p:nvPicPr>
            <p:cNvPr id="78" name="Shape 7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Shape 79"/>
            <p:cNvSpPr/>
            <p:nvPr/>
          </p:nvSpPr>
          <p:spPr>
            <a:xfrm>
              <a:off x="101600" y="3479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0" name="Shape 80"/>
          <p:cNvGrpSpPr/>
          <p:nvPr/>
        </p:nvGrpSpPr>
        <p:grpSpPr>
          <a:xfrm>
            <a:off x="635000" y="3340100"/>
            <a:ext cx="1270001" cy="1270001"/>
            <a:chOff x="0" y="0"/>
            <a:chExt cx="1270000" cy="1270000"/>
          </a:xfrm>
        </p:grpSpPr>
        <p:pic>
          <p:nvPicPr>
            <p:cNvPr id="81" name="Shape 8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Shape 82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3" name="Shape 83"/>
          <p:cNvGrpSpPr/>
          <p:nvPr/>
        </p:nvGrpSpPr>
        <p:grpSpPr>
          <a:xfrm>
            <a:off x="2159000" y="3340100"/>
            <a:ext cx="1270001" cy="1270001"/>
            <a:chOff x="0" y="0"/>
            <a:chExt cx="1270000" cy="1270000"/>
          </a:xfrm>
        </p:grpSpPr>
        <p:pic>
          <p:nvPicPr>
            <p:cNvPr id="84" name="Shape 8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Shape 85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6" name="Shape 86"/>
          <p:cNvGrpSpPr/>
          <p:nvPr/>
        </p:nvGrpSpPr>
        <p:grpSpPr>
          <a:xfrm>
            <a:off x="635000" y="4876800"/>
            <a:ext cx="1270001" cy="1270001"/>
            <a:chOff x="0" y="0"/>
            <a:chExt cx="1270000" cy="1270000"/>
          </a:xfrm>
        </p:grpSpPr>
        <p:pic>
          <p:nvPicPr>
            <p:cNvPr id="87" name="Shape 8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Shape 88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9" name="Shape 89"/>
          <p:cNvGrpSpPr/>
          <p:nvPr/>
        </p:nvGrpSpPr>
        <p:grpSpPr>
          <a:xfrm>
            <a:off x="2159000" y="4876800"/>
            <a:ext cx="1270001" cy="1270001"/>
            <a:chOff x="0" y="0"/>
            <a:chExt cx="1270000" cy="1270000"/>
          </a:xfrm>
        </p:grpSpPr>
        <p:pic>
          <p:nvPicPr>
            <p:cNvPr id="90" name="Shape 9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Shape 91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sp>
        <p:nvSpPr>
          <p:cNvPr id="92" name="Shape 92"/>
          <p:cNvSpPr/>
          <p:nvPr/>
        </p:nvSpPr>
        <p:spPr>
          <a:xfrm>
            <a:off x="8790781" y="1828800"/>
            <a:ext cx="3236119" cy="2032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noFill/>
          <a:ln>
            <a:noFill/>
          </a:ln>
        </p:spPr>
        <p:txBody>
          <a:bodyPr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  <p:grpSp>
        <p:nvGrpSpPr>
          <p:cNvPr id="93" name="Shape 93"/>
          <p:cNvGrpSpPr/>
          <p:nvPr/>
        </p:nvGrpSpPr>
        <p:grpSpPr>
          <a:xfrm>
            <a:off x="4051298" y="1828799"/>
            <a:ext cx="2032001" cy="2032001"/>
            <a:chOff x="0" y="0"/>
            <a:chExt cx="2032000" cy="2032000"/>
          </a:xfrm>
        </p:grpSpPr>
        <p:pic>
          <p:nvPicPr>
            <p:cNvPr id="94" name="Shape 9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Shape 95"/>
            <p:cNvSpPr/>
            <p:nvPr/>
          </p:nvSpPr>
          <p:spPr>
            <a:xfrm>
              <a:off x="1651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96" name="Shape 96"/>
            <p:cNvSpPr/>
            <p:nvPr/>
          </p:nvSpPr>
          <p:spPr>
            <a:xfrm>
              <a:off x="165100" y="4191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97" name="Shape 97"/>
          <p:cNvGrpSpPr/>
          <p:nvPr/>
        </p:nvGrpSpPr>
        <p:grpSpPr>
          <a:xfrm>
            <a:off x="6362698" y="1828799"/>
            <a:ext cx="2032001" cy="2032001"/>
            <a:chOff x="0" y="0"/>
            <a:chExt cx="2032000" cy="2032000"/>
          </a:xfrm>
        </p:grpSpPr>
        <p:pic>
          <p:nvPicPr>
            <p:cNvPr id="98" name="Shape 9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Shape 99"/>
            <p:cNvSpPr/>
            <p:nvPr/>
          </p:nvSpPr>
          <p:spPr>
            <a:xfrm>
              <a:off x="1778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0" name="Shape 100"/>
            <p:cNvSpPr/>
            <p:nvPr/>
          </p:nvSpPr>
          <p:spPr>
            <a:xfrm>
              <a:off x="177800" y="4191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1" name="Shape 101"/>
          <p:cNvGrpSpPr/>
          <p:nvPr/>
        </p:nvGrpSpPr>
        <p:grpSpPr>
          <a:xfrm>
            <a:off x="4051298" y="4114798"/>
            <a:ext cx="2032001" cy="2032001"/>
            <a:chOff x="0" y="0"/>
            <a:chExt cx="2032000" cy="2032000"/>
          </a:xfrm>
        </p:grpSpPr>
        <p:pic>
          <p:nvPicPr>
            <p:cNvPr id="102" name="Shape 10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Shape 103"/>
            <p:cNvSpPr/>
            <p:nvPr/>
          </p:nvSpPr>
          <p:spPr>
            <a:xfrm>
              <a:off x="1651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4" name="Shape 104"/>
            <p:cNvSpPr/>
            <p:nvPr/>
          </p:nvSpPr>
          <p:spPr>
            <a:xfrm>
              <a:off x="165100" y="4445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5" name="Shape 105"/>
          <p:cNvGrpSpPr/>
          <p:nvPr/>
        </p:nvGrpSpPr>
        <p:grpSpPr>
          <a:xfrm>
            <a:off x="6362698" y="4114798"/>
            <a:ext cx="2032001" cy="2032001"/>
            <a:chOff x="0" y="0"/>
            <a:chExt cx="2032000" cy="2032000"/>
          </a:xfrm>
        </p:grpSpPr>
        <p:pic>
          <p:nvPicPr>
            <p:cNvPr id="106" name="Shape 10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Shape 107"/>
            <p:cNvSpPr/>
            <p:nvPr/>
          </p:nvSpPr>
          <p:spPr>
            <a:xfrm>
              <a:off x="1778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8" name="Shape 108"/>
            <p:cNvSpPr/>
            <p:nvPr/>
          </p:nvSpPr>
          <p:spPr>
            <a:xfrm>
              <a:off x="177800" y="4445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sp>
        <p:nvSpPr>
          <p:cNvPr id="109" name="Shape 109"/>
          <p:cNvSpPr/>
          <p:nvPr/>
        </p:nvSpPr>
        <p:spPr>
          <a:xfrm>
            <a:off x="8790781" y="4114800"/>
            <a:ext cx="3236119" cy="2032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Shape 1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2" name="Shape 1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13" name="Shape 113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114" name="Shape 1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Shape 115"/>
            <p:cNvSpPr/>
            <p:nvPr/>
          </p:nvSpPr>
          <p:spPr>
            <a:xfrm>
              <a:off x="88900" y="543558"/>
              <a:ext cx="1079499" cy="23368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16" name="Shape 116"/>
          <p:cNvCxnSpPr/>
          <p:nvPr/>
        </p:nvCxnSpPr>
        <p:spPr>
          <a:xfrm rot="10800000" flipH="1">
            <a:off x="3911600" y="3243406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7" name="Shape 117"/>
          <p:cNvCxnSpPr/>
          <p:nvPr/>
        </p:nvCxnSpPr>
        <p:spPr>
          <a:xfrm rot="10800000" flipH="1">
            <a:off x="3911600" y="5381323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18" name="Shape 118"/>
          <p:cNvSpPr/>
          <p:nvPr/>
        </p:nvSpPr>
        <p:spPr>
          <a:xfrm>
            <a:off x="3911600" y="2989696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TIMING</a:t>
            </a:r>
          </a:p>
        </p:txBody>
      </p:sp>
      <p:sp>
        <p:nvSpPr>
          <p:cNvPr id="119" name="Shape 119"/>
          <p:cNvSpPr/>
          <p:nvPr/>
        </p:nvSpPr>
        <p:spPr>
          <a:xfrm>
            <a:off x="3911600" y="5114914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  <p:cxnSp>
        <p:nvCxnSpPr>
          <p:cNvPr id="120" name="Shape 120"/>
          <p:cNvCxnSpPr/>
          <p:nvPr/>
        </p:nvCxnSpPr>
        <p:spPr>
          <a:xfrm rot="10800000" flipH="1">
            <a:off x="3911600" y="2223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21" name="Shape 121"/>
          <p:cNvSpPr/>
          <p:nvPr/>
        </p:nvSpPr>
        <p:spPr>
          <a:xfrm>
            <a:off x="3911600" y="1969299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cxnSp>
        <p:nvCxnSpPr>
          <p:cNvPr id="122" name="Shape 122"/>
          <p:cNvCxnSpPr/>
          <p:nvPr/>
        </p:nvCxnSpPr>
        <p:spPr>
          <a:xfrm rot="10800000" flipH="1">
            <a:off x="3225800" y="1803658"/>
            <a:ext cx="0" cy="4430478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&amp;A">
    <p:bg>
      <p:bgPr>
        <a:solidFill>
          <a:srgbClr val="FFDB00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Shape 1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25" name="Shape 1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26" name="Shape 126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it Tickets">
    <p:bg>
      <p:bgPr>
        <a:solidFill>
          <a:srgbClr val="FFAFC0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Shape 12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29" name="Shape 12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30" name="Shape 130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EXIT TICKETS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 cop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Shape 13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34" name="Shape 13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35" name="Shape 135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136" name="Shape 1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Shape 137"/>
            <p:cNvSpPr/>
            <p:nvPr/>
          </p:nvSpPr>
          <p:spPr>
            <a:xfrm>
              <a:off x="88900" y="543558"/>
              <a:ext cx="1079499" cy="23368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38" name="Shape 138"/>
          <p:cNvCxnSpPr/>
          <p:nvPr/>
        </p:nvCxnSpPr>
        <p:spPr>
          <a:xfrm rot="10800000" flipH="1">
            <a:off x="3225800" y="1803658"/>
            <a:ext cx="0" cy="4430478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Shape 14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1" name="Shape 14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2" name="Shape 142"/>
          <p:cNvCxnSpPr/>
          <p:nvPr/>
        </p:nvCxnSpPr>
        <p:spPr>
          <a:xfrm rot="10800000" flipH="1">
            <a:off x="86233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3" name="Shape 143"/>
          <p:cNvCxnSpPr/>
          <p:nvPr/>
        </p:nvCxnSpPr>
        <p:spPr>
          <a:xfrm rot="10800000" flipH="1">
            <a:off x="6350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44" name="Shape 144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145" name="Shape 145"/>
          <p:cNvSpPr/>
          <p:nvPr/>
        </p:nvSpPr>
        <p:spPr>
          <a:xfrm>
            <a:off x="8636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45948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">
    <p:bg>
      <p:bgPr>
        <a:solidFill>
          <a:srgbClr val="1EC9C6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6" name="Shape 1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MAC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Shape 1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54" name="Shape 1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299" cy="328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MAC Book Pro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2" y="1556145"/>
            <a:ext cx="7328694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Shape 159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0" name="Shape 160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Pad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299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Shape 16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6" name="Shape 16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599" cy="408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Smart Phones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5"/>
            <a:ext cx="4043866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699" cy="551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500" cy="545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Shape 17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74" name="Shape 17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75" name="Shape 175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76" name="Shape 176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cussion">
    <p:bg>
      <p:bgPr>
        <a:solidFill>
          <a:srgbClr val="000000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Shape 18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81" name="Shape 18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82" name="Shape 182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 TIME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12030450" y="739139"/>
            <a:ext cx="345948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Image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Shape 18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6" name="Shape 18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Tex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Shape 18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9" name="Shape 18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Text w/ Source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" name="Shape 19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2" name="Shape 19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n-Bulleted Tex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" name="Shape 19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5" name="Shape 19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Shape 197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8" name="Shape 198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Text, 1 Colum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1" cy="380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buFont typeface="Merriweather Sans"/>
              <a:buChar char="‣"/>
              <a:defRPr/>
            </a:lvl2pPr>
            <a:lvl3pPr lvl="2" rtl="0">
              <a:spcBef>
                <a:spcPts val="0"/>
              </a:spcBef>
              <a:buFont typeface="Merriweather Sans"/>
              <a:buChar char="‣"/>
              <a:defRPr/>
            </a:lvl3pPr>
            <a:lvl4pPr lvl="3" rtl="0">
              <a:spcBef>
                <a:spcPts val="0"/>
              </a:spcBef>
              <a:buFont typeface="Merriweather Sans"/>
              <a:buChar char="‣"/>
              <a:defRPr/>
            </a:lvl4pPr>
            <a:lvl5pPr lvl="4" rtl="0">
              <a:spcBef>
                <a:spcPts val="0"/>
              </a:spcBef>
              <a:buFont typeface="Merriweather Sans"/>
              <a:buChar char="‣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der Rev">
    <p:bg>
      <p:bgPr>
        <a:solidFill>
          <a:srgbClr val="000000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0" name="Shape 20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01" name="Shape 20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000000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3" name="Shape 213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14" name="Shape 214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215" name="Shape 2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4999" y="762000"/>
            <a:ext cx="2832000" cy="30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">
    <p:bg>
      <p:bgPr>
        <a:solidFill>
          <a:srgbClr val="1EC9C6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7" name="Shape 217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18" name="Shape 218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Text, 1 Colum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buFont typeface="Merriweather Sans"/>
              <a:buChar char="‣"/>
              <a:defRPr/>
            </a:lvl2pPr>
            <a:lvl3pPr lvl="2" rtl="0">
              <a:spcBef>
                <a:spcPts val="0"/>
              </a:spcBef>
              <a:buFont typeface="Merriweather Sans"/>
              <a:buChar char="‣"/>
              <a:defRPr/>
            </a:lvl3pPr>
            <a:lvl4pPr lvl="3" rtl="0">
              <a:spcBef>
                <a:spcPts val="0"/>
              </a:spcBef>
              <a:buFont typeface="Merriweather Sans"/>
              <a:buChar char="‣"/>
              <a:defRPr/>
            </a:lvl4pPr>
            <a:lvl5pPr lvl="4" rtl="0">
              <a:spcBef>
                <a:spcPts val="0"/>
              </a:spcBef>
              <a:buFont typeface="Merriweather Sans"/>
              <a:buChar char="‣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900" cy="66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6" name="Shape 226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27" name="Shape 227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28" name="Shape 228"/>
          <p:cNvCxnSpPr/>
          <p:nvPr/>
        </p:nvCxnSpPr>
        <p:spPr>
          <a:xfrm rot="10800000" flipH="1">
            <a:off x="635000" y="2781000"/>
            <a:ext cx="3735000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29" name="Shape 229"/>
          <p:cNvCxnSpPr/>
          <p:nvPr/>
        </p:nvCxnSpPr>
        <p:spPr>
          <a:xfrm rot="10800000" flipH="1">
            <a:off x="4622800" y="2781000"/>
            <a:ext cx="7742699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0" name="Shape 230"/>
          <p:cNvCxnSpPr/>
          <p:nvPr/>
        </p:nvCxnSpPr>
        <p:spPr>
          <a:xfrm rot="10800000" flipH="1">
            <a:off x="635000" y="5752800"/>
            <a:ext cx="3735000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1" name="Shape 231"/>
          <p:cNvCxnSpPr/>
          <p:nvPr/>
        </p:nvCxnSpPr>
        <p:spPr>
          <a:xfrm>
            <a:off x="4635500" y="5753100"/>
            <a:ext cx="77319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32" name="Shape 232"/>
          <p:cNvSpPr/>
          <p:nvPr/>
        </p:nvSpPr>
        <p:spPr>
          <a:xfrm>
            <a:off x="635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sp>
        <p:nvSpPr>
          <p:cNvPr id="233" name="Shape 233"/>
          <p:cNvSpPr/>
          <p:nvPr/>
        </p:nvSpPr>
        <p:spPr>
          <a:xfrm>
            <a:off x="46355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</a:p>
        </p:txBody>
      </p:sp>
      <p:sp>
        <p:nvSpPr>
          <p:cNvPr id="234" name="Shape 234"/>
          <p:cNvSpPr/>
          <p:nvPr/>
        </p:nvSpPr>
        <p:spPr>
          <a:xfrm>
            <a:off x="4635500" y="5359400"/>
            <a:ext cx="7746899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235" name="Shape 235"/>
          <p:cNvSpPr/>
          <p:nvPr/>
        </p:nvSpPr>
        <p:spPr>
          <a:xfrm>
            <a:off x="635000" y="53594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7" name="Shape 237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8" name="Shape 238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9" name="Shape 239"/>
          <p:cNvCxnSpPr/>
          <p:nvPr/>
        </p:nvCxnSpPr>
        <p:spPr>
          <a:xfrm rot="10800000" flipH="1">
            <a:off x="8623300" y="2781000"/>
            <a:ext cx="3735000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40" name="Shape 240"/>
          <p:cNvCxnSpPr/>
          <p:nvPr/>
        </p:nvCxnSpPr>
        <p:spPr>
          <a:xfrm rot="10800000" flipH="1">
            <a:off x="635000" y="2781000"/>
            <a:ext cx="7742699" cy="299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41" name="Shape 241"/>
          <p:cNvSpPr/>
          <p:nvPr/>
        </p:nvSpPr>
        <p:spPr>
          <a:xfrm>
            <a:off x="635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242" name="Shape 242"/>
          <p:cNvSpPr/>
          <p:nvPr/>
        </p:nvSpPr>
        <p:spPr>
          <a:xfrm>
            <a:off x="8636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MAC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hape 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500" cy="515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Shape 24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46" name="Shape 24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299" cy="32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MAC Book Pro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Shape 2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2" y="1556145"/>
            <a:ext cx="7328699" cy="5128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Shape 250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1" name="Shape 25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Pad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Shape 2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400" cy="5354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Shape 25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6" name="Shape 25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700" cy="408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Smart Phone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5"/>
            <a:ext cx="4044000" cy="605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699" cy="551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399" cy="545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" name="Shape 26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3" name="Shape 26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64" name="Shape 264"/>
          <p:cNvSpPr/>
          <p:nvPr/>
        </p:nvSpPr>
        <p:spPr>
          <a:xfrm>
            <a:off x="5651500" y="3835400"/>
            <a:ext cx="1707899" cy="2541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265" name="Shape 265"/>
          <p:cNvSpPr/>
          <p:nvPr/>
        </p:nvSpPr>
        <p:spPr>
          <a:xfrm>
            <a:off x="9182100" y="3835400"/>
            <a:ext cx="1707899" cy="2541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500" cy="39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rts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8" name="Shape 268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9" name="Shape 269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70" name="Shape 270"/>
          <p:cNvSpPr/>
          <p:nvPr/>
        </p:nvSpPr>
        <p:spPr>
          <a:xfrm>
            <a:off x="655827" y="2307725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4386428" y="2303347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7409003" y="2423731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llouts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4" name="Shape 274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75" name="Shape 275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276" name="Shape 276"/>
          <p:cNvGrpSpPr/>
          <p:nvPr/>
        </p:nvGrpSpPr>
        <p:grpSpPr>
          <a:xfrm>
            <a:off x="635000" y="1828800"/>
            <a:ext cx="1269899" cy="1269899"/>
            <a:chOff x="0" y="0"/>
            <a:chExt cx="1269899" cy="1269899"/>
          </a:xfrm>
        </p:grpSpPr>
        <p:pic>
          <p:nvPicPr>
            <p:cNvPr id="277" name="Shape 27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" name="Shape 278"/>
            <p:cNvSpPr/>
            <p:nvPr/>
          </p:nvSpPr>
          <p:spPr>
            <a:xfrm>
              <a:off x="88900" y="3352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279" name="Shape 279"/>
          <p:cNvGrpSpPr/>
          <p:nvPr/>
        </p:nvGrpSpPr>
        <p:grpSpPr>
          <a:xfrm>
            <a:off x="2159000" y="1828800"/>
            <a:ext cx="1269899" cy="1269899"/>
            <a:chOff x="0" y="0"/>
            <a:chExt cx="1269899" cy="1269899"/>
          </a:xfrm>
        </p:grpSpPr>
        <p:pic>
          <p:nvPicPr>
            <p:cNvPr id="280" name="Shape 28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Shape 281"/>
            <p:cNvSpPr/>
            <p:nvPr/>
          </p:nvSpPr>
          <p:spPr>
            <a:xfrm>
              <a:off x="101600" y="3479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282" name="Shape 282"/>
          <p:cNvGrpSpPr/>
          <p:nvPr/>
        </p:nvGrpSpPr>
        <p:grpSpPr>
          <a:xfrm>
            <a:off x="635000" y="3340100"/>
            <a:ext cx="1269899" cy="1269899"/>
            <a:chOff x="0" y="0"/>
            <a:chExt cx="1269899" cy="1269899"/>
          </a:xfrm>
        </p:grpSpPr>
        <p:pic>
          <p:nvPicPr>
            <p:cNvPr id="283" name="Shape 28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4" name="Shape 284"/>
            <p:cNvSpPr/>
            <p:nvPr/>
          </p:nvSpPr>
          <p:spPr>
            <a:xfrm>
              <a:off x="88900" y="3225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285" name="Shape 285"/>
          <p:cNvGrpSpPr/>
          <p:nvPr/>
        </p:nvGrpSpPr>
        <p:grpSpPr>
          <a:xfrm>
            <a:off x="2159000" y="3340100"/>
            <a:ext cx="1269899" cy="1269899"/>
            <a:chOff x="0" y="0"/>
            <a:chExt cx="1269899" cy="1269899"/>
          </a:xfrm>
        </p:grpSpPr>
        <p:pic>
          <p:nvPicPr>
            <p:cNvPr id="286" name="Shape 28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7" name="Shape 287"/>
            <p:cNvSpPr/>
            <p:nvPr/>
          </p:nvSpPr>
          <p:spPr>
            <a:xfrm>
              <a:off x="101600" y="3352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288" name="Shape 288"/>
          <p:cNvGrpSpPr/>
          <p:nvPr/>
        </p:nvGrpSpPr>
        <p:grpSpPr>
          <a:xfrm>
            <a:off x="635000" y="4876800"/>
            <a:ext cx="1269899" cy="1269899"/>
            <a:chOff x="0" y="0"/>
            <a:chExt cx="1269899" cy="1269899"/>
          </a:xfrm>
        </p:grpSpPr>
        <p:pic>
          <p:nvPicPr>
            <p:cNvPr id="289" name="Shape 28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" name="Shape 290"/>
            <p:cNvSpPr/>
            <p:nvPr/>
          </p:nvSpPr>
          <p:spPr>
            <a:xfrm>
              <a:off x="88900" y="3225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291" name="Shape 291"/>
          <p:cNvGrpSpPr/>
          <p:nvPr/>
        </p:nvGrpSpPr>
        <p:grpSpPr>
          <a:xfrm>
            <a:off x="2159000" y="4876800"/>
            <a:ext cx="1269899" cy="1269899"/>
            <a:chOff x="0" y="0"/>
            <a:chExt cx="1269899" cy="1269899"/>
          </a:xfrm>
        </p:grpSpPr>
        <p:pic>
          <p:nvPicPr>
            <p:cNvPr id="292" name="Shape 29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3" name="Shape 293"/>
            <p:cNvSpPr/>
            <p:nvPr/>
          </p:nvSpPr>
          <p:spPr>
            <a:xfrm>
              <a:off x="101600" y="3352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sp>
        <p:nvSpPr>
          <p:cNvPr id="294" name="Shape 294"/>
          <p:cNvSpPr/>
          <p:nvPr/>
        </p:nvSpPr>
        <p:spPr>
          <a:xfrm>
            <a:off x="8790781" y="1828800"/>
            <a:ext cx="3236112" cy="20320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noFill/>
          <a:ln>
            <a:noFill/>
          </a:ln>
        </p:spPr>
        <p:txBody>
          <a:bodyPr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Doet</a:t>
            </a:r>
          </a:p>
        </p:txBody>
      </p:sp>
      <p:grpSp>
        <p:nvGrpSpPr>
          <p:cNvPr id="295" name="Shape 295"/>
          <p:cNvGrpSpPr/>
          <p:nvPr/>
        </p:nvGrpSpPr>
        <p:grpSpPr>
          <a:xfrm>
            <a:off x="4051298" y="1828799"/>
            <a:ext cx="2031899" cy="2031899"/>
            <a:chOff x="0" y="0"/>
            <a:chExt cx="2031899" cy="2031899"/>
          </a:xfrm>
        </p:grpSpPr>
        <p:pic>
          <p:nvPicPr>
            <p:cNvPr id="296" name="Shape 29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0"/>
              <a:ext cx="2031899" cy="2031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" name="Shape 297"/>
            <p:cNvSpPr/>
            <p:nvPr/>
          </p:nvSpPr>
          <p:spPr>
            <a:xfrm>
              <a:off x="165100" y="152400"/>
              <a:ext cx="1676399" cy="2336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298" name="Shape 298"/>
            <p:cNvSpPr/>
            <p:nvPr/>
          </p:nvSpPr>
          <p:spPr>
            <a:xfrm>
              <a:off x="165100" y="419100"/>
              <a:ext cx="1676399" cy="141510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299" name="Shape 299"/>
          <p:cNvGrpSpPr/>
          <p:nvPr/>
        </p:nvGrpSpPr>
        <p:grpSpPr>
          <a:xfrm>
            <a:off x="6362698" y="1828799"/>
            <a:ext cx="2031899" cy="2031899"/>
            <a:chOff x="0" y="0"/>
            <a:chExt cx="2031899" cy="2031899"/>
          </a:xfrm>
        </p:grpSpPr>
        <p:pic>
          <p:nvPicPr>
            <p:cNvPr id="300" name="Shape 30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0" y="0"/>
              <a:ext cx="2031899" cy="2031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1" name="Shape 301"/>
            <p:cNvSpPr/>
            <p:nvPr/>
          </p:nvSpPr>
          <p:spPr>
            <a:xfrm>
              <a:off x="177800" y="152400"/>
              <a:ext cx="1676399" cy="2336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302" name="Shape 302"/>
            <p:cNvSpPr/>
            <p:nvPr/>
          </p:nvSpPr>
          <p:spPr>
            <a:xfrm>
              <a:off x="177800" y="419100"/>
              <a:ext cx="1676399" cy="141510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303" name="Shape 303"/>
          <p:cNvGrpSpPr/>
          <p:nvPr/>
        </p:nvGrpSpPr>
        <p:grpSpPr>
          <a:xfrm>
            <a:off x="4051298" y="4114798"/>
            <a:ext cx="2031899" cy="2031899"/>
            <a:chOff x="0" y="0"/>
            <a:chExt cx="2031899" cy="2031899"/>
          </a:xfrm>
        </p:grpSpPr>
        <p:pic>
          <p:nvPicPr>
            <p:cNvPr id="304" name="Shape 304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0"/>
              <a:ext cx="2031899" cy="2031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Shape 305"/>
            <p:cNvSpPr/>
            <p:nvPr/>
          </p:nvSpPr>
          <p:spPr>
            <a:xfrm>
              <a:off x="165100" y="177800"/>
              <a:ext cx="1676399" cy="2336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306" name="Shape 306"/>
            <p:cNvSpPr/>
            <p:nvPr/>
          </p:nvSpPr>
          <p:spPr>
            <a:xfrm>
              <a:off x="165100" y="444500"/>
              <a:ext cx="1676399" cy="141510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307" name="Shape 307"/>
          <p:cNvGrpSpPr/>
          <p:nvPr/>
        </p:nvGrpSpPr>
        <p:grpSpPr>
          <a:xfrm>
            <a:off x="6362698" y="4114798"/>
            <a:ext cx="2031899" cy="2031899"/>
            <a:chOff x="0" y="0"/>
            <a:chExt cx="2031899" cy="2031899"/>
          </a:xfrm>
        </p:grpSpPr>
        <p:pic>
          <p:nvPicPr>
            <p:cNvPr id="308" name="Shape 308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0" y="0"/>
              <a:ext cx="2031899" cy="2031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9" name="Shape 309"/>
            <p:cNvSpPr/>
            <p:nvPr/>
          </p:nvSpPr>
          <p:spPr>
            <a:xfrm>
              <a:off x="177800" y="177800"/>
              <a:ext cx="1676399" cy="2336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310" name="Shape 310"/>
            <p:cNvSpPr/>
            <p:nvPr/>
          </p:nvSpPr>
          <p:spPr>
            <a:xfrm>
              <a:off x="177800" y="444500"/>
              <a:ext cx="1676399" cy="141510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sp>
        <p:nvSpPr>
          <p:cNvPr id="311" name="Shape 311"/>
          <p:cNvSpPr/>
          <p:nvPr/>
        </p:nvSpPr>
        <p:spPr>
          <a:xfrm>
            <a:off x="8790781" y="4114800"/>
            <a:ext cx="3236112" cy="20320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" name="Shape 313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14" name="Shape 314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315" name="Shape 315"/>
          <p:cNvGrpSpPr/>
          <p:nvPr/>
        </p:nvGrpSpPr>
        <p:grpSpPr>
          <a:xfrm>
            <a:off x="1384300" y="3130550"/>
            <a:ext cx="1269899" cy="1269899"/>
            <a:chOff x="0" y="0"/>
            <a:chExt cx="1269899" cy="1269899"/>
          </a:xfrm>
        </p:grpSpPr>
        <p:pic>
          <p:nvPicPr>
            <p:cNvPr id="316" name="Shape 31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7" name="Shape 317"/>
            <p:cNvSpPr/>
            <p:nvPr/>
          </p:nvSpPr>
          <p:spPr>
            <a:xfrm>
              <a:off x="88900" y="543558"/>
              <a:ext cx="1079400" cy="2336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318" name="Shape 318"/>
          <p:cNvCxnSpPr/>
          <p:nvPr/>
        </p:nvCxnSpPr>
        <p:spPr>
          <a:xfrm rot="10800000" flipH="1">
            <a:off x="3911600" y="3243397"/>
            <a:ext cx="3735000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19" name="Shape 319"/>
          <p:cNvCxnSpPr/>
          <p:nvPr/>
        </p:nvCxnSpPr>
        <p:spPr>
          <a:xfrm rot="10800000" flipH="1">
            <a:off x="3911600" y="5381314"/>
            <a:ext cx="3735000" cy="299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20" name="Shape 320"/>
          <p:cNvSpPr/>
          <p:nvPr/>
        </p:nvSpPr>
        <p:spPr>
          <a:xfrm>
            <a:off x="3911600" y="2989696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TIMING</a:t>
            </a:r>
          </a:p>
        </p:txBody>
      </p:sp>
      <p:sp>
        <p:nvSpPr>
          <p:cNvPr id="321" name="Shape 321"/>
          <p:cNvSpPr/>
          <p:nvPr/>
        </p:nvSpPr>
        <p:spPr>
          <a:xfrm>
            <a:off x="3911600" y="5114914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  <p:cxnSp>
        <p:nvCxnSpPr>
          <p:cNvPr id="322" name="Shape 322"/>
          <p:cNvCxnSpPr/>
          <p:nvPr/>
        </p:nvCxnSpPr>
        <p:spPr>
          <a:xfrm rot="10800000" flipH="1">
            <a:off x="3911600" y="2223000"/>
            <a:ext cx="3735000" cy="299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23" name="Shape 323"/>
          <p:cNvSpPr/>
          <p:nvPr/>
        </p:nvSpPr>
        <p:spPr>
          <a:xfrm>
            <a:off x="3911600" y="1969299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cxnSp>
        <p:nvCxnSpPr>
          <p:cNvPr id="324" name="Shape 324"/>
          <p:cNvCxnSpPr/>
          <p:nvPr/>
        </p:nvCxnSpPr>
        <p:spPr>
          <a:xfrm rot="10800000">
            <a:off x="3225800" y="1803737"/>
            <a:ext cx="0" cy="4430399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&amp;A">
    <p:bg>
      <p:bgPr>
        <a:solidFill>
          <a:srgbClr val="FFDB00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6" name="Shape 326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27" name="Shape 327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28" name="Shape 328"/>
          <p:cNvSpPr/>
          <p:nvPr/>
        </p:nvSpPr>
        <p:spPr>
          <a:xfrm>
            <a:off x="635000" y="1473200"/>
            <a:ext cx="11734800" cy="1460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it Tickets">
    <p:bg>
      <p:bgPr>
        <a:solidFill>
          <a:srgbClr val="FFAFC0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0" name="Shape 330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31" name="Shape 33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32" name="Shape 332"/>
          <p:cNvSpPr/>
          <p:nvPr/>
        </p:nvSpPr>
        <p:spPr>
          <a:xfrm>
            <a:off x="635000" y="1473200"/>
            <a:ext cx="11734800" cy="1460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EXIT TICKETS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 copy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5" name="Shape 33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36" name="Shape 33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337" name="Shape 337"/>
          <p:cNvGrpSpPr/>
          <p:nvPr/>
        </p:nvGrpSpPr>
        <p:grpSpPr>
          <a:xfrm>
            <a:off x="1384300" y="3130550"/>
            <a:ext cx="1269899" cy="1269899"/>
            <a:chOff x="0" y="0"/>
            <a:chExt cx="1269899" cy="1269899"/>
          </a:xfrm>
        </p:grpSpPr>
        <p:pic>
          <p:nvPicPr>
            <p:cNvPr id="338" name="Shape 33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9" name="Shape 339"/>
            <p:cNvSpPr/>
            <p:nvPr/>
          </p:nvSpPr>
          <p:spPr>
            <a:xfrm>
              <a:off x="88900" y="543558"/>
              <a:ext cx="1079400" cy="2336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340" name="Shape 340"/>
          <p:cNvCxnSpPr/>
          <p:nvPr/>
        </p:nvCxnSpPr>
        <p:spPr>
          <a:xfrm rot="10800000">
            <a:off x="3225800" y="1803737"/>
            <a:ext cx="0" cy="4430399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2" name="Shape 34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43" name="Shape 34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44" name="Shape 344"/>
          <p:cNvCxnSpPr/>
          <p:nvPr/>
        </p:nvCxnSpPr>
        <p:spPr>
          <a:xfrm rot="10800000" flipH="1">
            <a:off x="8623300" y="2781000"/>
            <a:ext cx="3735000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45" name="Shape 345"/>
          <p:cNvCxnSpPr/>
          <p:nvPr/>
        </p:nvCxnSpPr>
        <p:spPr>
          <a:xfrm rot="10800000" flipH="1">
            <a:off x="635000" y="2781000"/>
            <a:ext cx="7742699" cy="299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46" name="Shape 346"/>
          <p:cNvSpPr/>
          <p:nvPr/>
        </p:nvSpPr>
        <p:spPr>
          <a:xfrm>
            <a:off x="635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347" name="Shape 347"/>
          <p:cNvSpPr/>
          <p:nvPr/>
        </p:nvSpPr>
        <p:spPr>
          <a:xfrm>
            <a:off x="8636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  <p:sp>
        <p:nvSpPr>
          <p:cNvPr id="348" name="Shape 348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45899" cy="42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900" cy="66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1" name="Shape 351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2" name="Shape 352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100" cy="42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" name="Shape 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" name="Shape 26"/>
          <p:cNvCxnSpPr/>
          <p:nvPr/>
        </p:nvCxnSpPr>
        <p:spPr>
          <a:xfrm rot="10800000" flipH="1">
            <a:off x="6350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7" name="Shape 27"/>
          <p:cNvCxnSpPr/>
          <p:nvPr/>
        </p:nvCxnSpPr>
        <p:spPr>
          <a:xfrm rot="10800000" flipH="1">
            <a:off x="46228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8" name="Shape 28"/>
          <p:cNvCxnSpPr/>
          <p:nvPr/>
        </p:nvCxnSpPr>
        <p:spPr>
          <a:xfrm rot="10800000" flipH="1">
            <a:off x="635000" y="57528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9" name="Shape 29"/>
          <p:cNvCxnSpPr/>
          <p:nvPr/>
        </p:nvCxnSpPr>
        <p:spPr>
          <a:xfrm>
            <a:off x="4635500" y="5753100"/>
            <a:ext cx="7731807" cy="17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0" name="Shape 30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sp>
        <p:nvSpPr>
          <p:cNvPr id="31" name="Shape 31"/>
          <p:cNvSpPr/>
          <p:nvPr/>
        </p:nvSpPr>
        <p:spPr>
          <a:xfrm>
            <a:off x="46355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</a:p>
        </p:txBody>
      </p:sp>
      <p:sp>
        <p:nvSpPr>
          <p:cNvPr id="32" name="Shape 32"/>
          <p:cNvSpPr/>
          <p:nvPr/>
        </p:nvSpPr>
        <p:spPr>
          <a:xfrm>
            <a:off x="4635500" y="5359400"/>
            <a:ext cx="7746999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33" name="Shape 33"/>
          <p:cNvSpPr/>
          <p:nvPr/>
        </p:nvSpPr>
        <p:spPr>
          <a:xfrm>
            <a:off x="635000" y="53594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MAC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Shape 3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500" cy="515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" name="Shape 35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56" name="Shape 35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299" cy="32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8" name="Shape 358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100" cy="42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MAC Book Pro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Shape 3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2" y="1556145"/>
            <a:ext cx="7328699" cy="5128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1" name="Shape 361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2" name="Shape 362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4" name="Shape 364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100" cy="42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Pad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Shape 3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400" cy="5354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7" name="Shape 367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8" name="Shape 368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700" cy="408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0" name="Shape 370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100" cy="42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Smart Phones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Shape 3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5"/>
            <a:ext cx="4044000" cy="605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Shape 3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699" cy="551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Shape 3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399" cy="545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5" name="Shape 37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76" name="Shape 37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77" name="Shape 377"/>
          <p:cNvSpPr/>
          <p:nvPr/>
        </p:nvSpPr>
        <p:spPr>
          <a:xfrm>
            <a:off x="5651500" y="3835400"/>
            <a:ext cx="1707899" cy="2541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378" name="Shape 378"/>
          <p:cNvSpPr/>
          <p:nvPr/>
        </p:nvSpPr>
        <p:spPr>
          <a:xfrm>
            <a:off x="9182100" y="3835400"/>
            <a:ext cx="1707899" cy="2541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500" cy="39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0" name="Shape 380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100" cy="42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cussion">
    <p:bg>
      <p:bgPr>
        <a:solidFill>
          <a:srgbClr val="000000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2" name="Shape 38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83" name="Shape 38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84" name="Shape 384"/>
          <p:cNvSpPr/>
          <p:nvPr/>
        </p:nvSpPr>
        <p:spPr>
          <a:xfrm>
            <a:off x="635000" y="1473200"/>
            <a:ext cx="11734800" cy="1460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 TIME</a:t>
            </a:r>
          </a:p>
        </p:txBody>
      </p:sp>
      <p:sp>
        <p:nvSpPr>
          <p:cNvPr id="385" name="Shape 385"/>
          <p:cNvSpPr txBox="1">
            <a:spLocks noGrp="1"/>
          </p:cNvSpPr>
          <p:nvPr>
            <p:ph type="sldNum" idx="12"/>
          </p:nvPr>
        </p:nvSpPr>
        <p:spPr>
          <a:xfrm>
            <a:off x="12030450" y="739139"/>
            <a:ext cx="345899" cy="42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Image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7" name="Shape 387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88" name="Shape 388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Text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0" name="Shape 390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91" name="Shape 39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Text w/ Source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3" name="Shape 393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94" name="Shape 394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n-Bulleted Tex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6" name="Shape 396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97" name="Shape 397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9" name="Shape 399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00" name="Shape 400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" name="Shape 3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7" name="Shape 37"/>
          <p:cNvCxnSpPr/>
          <p:nvPr/>
        </p:nvCxnSpPr>
        <p:spPr>
          <a:xfrm rot="10800000" flipH="1">
            <a:off x="86233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8" name="Shape 38"/>
          <p:cNvCxnSpPr/>
          <p:nvPr/>
        </p:nvCxnSpPr>
        <p:spPr>
          <a:xfrm rot="10800000" flipH="1">
            <a:off x="6350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9" name="Shape 39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40" name="Shape 40"/>
          <p:cNvSpPr/>
          <p:nvPr/>
        </p:nvSpPr>
        <p:spPr>
          <a:xfrm>
            <a:off x="8636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der Rev">
    <p:bg>
      <p:bgPr>
        <a:solidFill>
          <a:srgbClr val="000000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2" name="Shape 40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403" name="Shape 40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act Info">
    <p:bg>
      <p:bgPr>
        <a:solidFill>
          <a:srgbClr val="000000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5" name="Shape 40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406" name="Shape 40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407" name="Shape 407"/>
          <p:cNvSpPr/>
          <p:nvPr/>
        </p:nvSpPr>
        <p:spPr>
          <a:xfrm>
            <a:off x="635000" y="22733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77800" marR="0" lvl="1" indent="-177800" algn="l" rtl="0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  <p:sp>
        <p:nvSpPr>
          <p:cNvPr id="408" name="Shape 408"/>
          <p:cNvSpPr/>
          <p:nvPr/>
        </p:nvSpPr>
        <p:spPr>
          <a:xfrm>
            <a:off x="635000" y="22733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77800" marR="0" lvl="1" indent="-177800" algn="l" rtl="0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MAC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hape 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Shape 4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4" name="Shape 4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299" cy="328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MAC Book Pro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2" y="1556145"/>
            <a:ext cx="7328694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hape 4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9" name="Shape 4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Pad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Shape 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299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Shape 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4" name="Shape 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599" cy="408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53.xml"/><Relationship Id="rId24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55.xml"/><Relationship Id="rId26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61.xml"/><Relationship Id="rId32" Type="http://schemas.openxmlformats.org/officeDocument/2006/relationships/theme" Target="../theme/theme2.xml"/><Relationship Id="rId10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hape 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Shape 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2592"/>
              </a:lnSpc>
              <a:spcBef>
                <a:spcPts val="0"/>
              </a:spcBef>
              <a:defRPr/>
            </a:lvl1pPr>
            <a:lvl2pPr marL="0" marR="0" lvl="1" indent="228600" algn="l" rtl="0">
              <a:lnSpc>
                <a:spcPct val="92592"/>
              </a:lnSpc>
              <a:spcBef>
                <a:spcPts val="0"/>
              </a:spcBef>
              <a:defRPr/>
            </a:lvl2pPr>
            <a:lvl3pPr marL="0" marR="0" lvl="2" indent="457200" algn="l" rtl="0">
              <a:lnSpc>
                <a:spcPct val="92592"/>
              </a:lnSpc>
              <a:spcBef>
                <a:spcPts val="0"/>
              </a:spcBef>
              <a:defRPr/>
            </a:lvl3pPr>
            <a:lvl4pPr marL="0" marR="0" lvl="3" indent="685800" algn="l" rtl="0">
              <a:lnSpc>
                <a:spcPct val="92592"/>
              </a:lnSpc>
              <a:spcBef>
                <a:spcPts val="0"/>
              </a:spcBef>
              <a:defRPr/>
            </a:lvl4pPr>
            <a:lvl5pPr marL="0" marR="0" lvl="4" indent="914400" algn="l" rtl="0">
              <a:lnSpc>
                <a:spcPct val="92592"/>
              </a:lnSpc>
              <a:spcBef>
                <a:spcPts val="0"/>
              </a:spcBef>
              <a:defRPr/>
            </a:lvl5pPr>
            <a:lvl6pPr marL="0" marR="0" lvl="5" indent="1143000" algn="l" rtl="0">
              <a:lnSpc>
                <a:spcPct val="92592"/>
              </a:lnSpc>
              <a:spcBef>
                <a:spcPts val="0"/>
              </a:spcBef>
              <a:defRPr/>
            </a:lvl6pPr>
            <a:lvl7pPr marL="0" marR="0" lvl="6" indent="1371600" algn="l" rtl="0">
              <a:lnSpc>
                <a:spcPct val="92592"/>
              </a:lnSpc>
              <a:spcBef>
                <a:spcPts val="0"/>
              </a:spcBef>
              <a:defRPr/>
            </a:lvl7pPr>
            <a:lvl8pPr marL="0" marR="0" lvl="7" indent="1600200" algn="l" rtl="0">
              <a:lnSpc>
                <a:spcPct val="92592"/>
              </a:lnSpc>
              <a:spcBef>
                <a:spcPts val="0"/>
              </a:spcBef>
              <a:defRPr/>
            </a:lvl8pPr>
            <a:lvl9pPr marL="0" marR="0" lvl="8" indent="1828800" algn="l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1" cy="380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defRPr/>
            </a:lvl1pPr>
            <a:lvl2pPr marL="660400" marR="0" lvl="1" indent="-78740" algn="l" rtl="0">
              <a:spcBef>
                <a:spcPts val="1000"/>
              </a:spcBef>
              <a:buFont typeface="Merriweather Sans"/>
              <a:buChar char="‣"/>
              <a:defRPr/>
            </a:lvl2pPr>
            <a:lvl3pPr marL="1117600" marR="0" lvl="2" indent="-78739" algn="l" rtl="0">
              <a:spcBef>
                <a:spcPts val="1000"/>
              </a:spcBef>
              <a:buFont typeface="Merriweather Sans"/>
              <a:buChar char="‣"/>
              <a:defRPr/>
            </a:lvl3pPr>
            <a:lvl4pPr marL="1574800" marR="0" lvl="3" indent="-78739" algn="l" rtl="0">
              <a:spcBef>
                <a:spcPts val="1000"/>
              </a:spcBef>
              <a:buFont typeface="Merriweather Sans"/>
              <a:buChar char="‣"/>
              <a:defRPr/>
            </a:lvl4pPr>
            <a:lvl5pPr marL="2032000" marR="0" lvl="4" indent="-78739" algn="l" rtl="0">
              <a:spcBef>
                <a:spcPts val="1000"/>
              </a:spcBef>
              <a:buFont typeface="Merriweather Sans"/>
              <a:buChar char="‣"/>
              <a:defRPr/>
            </a:lvl5pPr>
            <a:lvl6pPr marL="2654300" marR="0" lvl="5" indent="-78739" algn="l" rtl="0">
              <a:spcBef>
                <a:spcPts val="1000"/>
              </a:spcBef>
              <a:buFont typeface="Arial"/>
              <a:buChar char="•"/>
              <a:defRPr/>
            </a:lvl6pPr>
            <a:lvl7pPr marL="3009900" marR="0" lvl="6" indent="-78739" algn="l" rtl="0">
              <a:spcBef>
                <a:spcPts val="1000"/>
              </a:spcBef>
              <a:buFont typeface="Arial"/>
              <a:buChar char="•"/>
              <a:defRPr/>
            </a:lvl7pPr>
            <a:lvl8pPr marL="3365500" marR="0" lvl="7" indent="-78740" algn="l" rtl="0">
              <a:spcBef>
                <a:spcPts val="1000"/>
              </a:spcBef>
              <a:buFont typeface="Arial"/>
              <a:buChar char="•"/>
              <a:defRPr/>
            </a:lvl8pPr>
            <a:lvl9pPr marL="3721100" marR="0" lvl="8" indent="-78740" algn="l" rtl="0">
              <a:spcBef>
                <a:spcPts val="100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8" name="Shape 208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Shape 209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2592"/>
              </a:lnSpc>
              <a:spcBef>
                <a:spcPts val="0"/>
              </a:spcBef>
              <a:defRPr/>
            </a:lvl1pPr>
            <a:lvl2pPr marL="0" marR="0" lvl="1" indent="228600" algn="l" rtl="0">
              <a:lnSpc>
                <a:spcPct val="92592"/>
              </a:lnSpc>
              <a:spcBef>
                <a:spcPts val="0"/>
              </a:spcBef>
              <a:defRPr/>
            </a:lvl2pPr>
            <a:lvl3pPr marL="0" marR="0" lvl="2" indent="457200" algn="l" rtl="0">
              <a:lnSpc>
                <a:spcPct val="92592"/>
              </a:lnSpc>
              <a:spcBef>
                <a:spcPts val="0"/>
              </a:spcBef>
              <a:defRPr/>
            </a:lvl3pPr>
            <a:lvl4pPr marL="0" marR="0" lvl="3" indent="685800" algn="l" rtl="0">
              <a:lnSpc>
                <a:spcPct val="92592"/>
              </a:lnSpc>
              <a:spcBef>
                <a:spcPts val="0"/>
              </a:spcBef>
              <a:defRPr/>
            </a:lvl4pPr>
            <a:lvl5pPr marL="0" marR="0" lvl="4" indent="914400" algn="l" rtl="0">
              <a:lnSpc>
                <a:spcPct val="92592"/>
              </a:lnSpc>
              <a:spcBef>
                <a:spcPts val="0"/>
              </a:spcBef>
              <a:defRPr/>
            </a:lvl5pPr>
            <a:lvl6pPr marL="0" marR="0" lvl="5" indent="1143000" algn="l" rtl="0">
              <a:lnSpc>
                <a:spcPct val="92592"/>
              </a:lnSpc>
              <a:spcBef>
                <a:spcPts val="0"/>
              </a:spcBef>
              <a:defRPr/>
            </a:lvl6pPr>
            <a:lvl7pPr marL="0" marR="0" lvl="6" indent="1371600" algn="l" rtl="0">
              <a:lnSpc>
                <a:spcPct val="92592"/>
              </a:lnSpc>
              <a:spcBef>
                <a:spcPts val="0"/>
              </a:spcBef>
              <a:defRPr/>
            </a:lvl7pPr>
            <a:lvl8pPr marL="0" marR="0" lvl="7" indent="1600200" algn="l" rtl="0">
              <a:lnSpc>
                <a:spcPct val="92592"/>
              </a:lnSpc>
              <a:spcBef>
                <a:spcPts val="0"/>
              </a:spcBef>
              <a:defRPr/>
            </a:lvl8pPr>
            <a:lvl9pPr marL="0" marR="0" lvl="8" indent="1828800" algn="l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defRPr/>
            </a:lvl1pPr>
            <a:lvl2pPr marL="660400" marR="0" lvl="1" indent="-78740" algn="l" rtl="0">
              <a:spcBef>
                <a:spcPts val="1000"/>
              </a:spcBef>
              <a:buFont typeface="Merriweather Sans"/>
              <a:buChar char="‣"/>
              <a:defRPr/>
            </a:lvl2pPr>
            <a:lvl3pPr marL="1117600" marR="0" lvl="2" indent="-78739" algn="l" rtl="0">
              <a:spcBef>
                <a:spcPts val="1000"/>
              </a:spcBef>
              <a:buFont typeface="Merriweather Sans"/>
              <a:buChar char="‣"/>
              <a:defRPr/>
            </a:lvl3pPr>
            <a:lvl4pPr marL="1574800" marR="0" lvl="3" indent="-78739" algn="l" rtl="0">
              <a:spcBef>
                <a:spcPts val="1000"/>
              </a:spcBef>
              <a:buFont typeface="Merriweather Sans"/>
              <a:buChar char="‣"/>
              <a:defRPr/>
            </a:lvl4pPr>
            <a:lvl5pPr marL="2032000" marR="0" lvl="4" indent="-78739" algn="l" rtl="0">
              <a:spcBef>
                <a:spcPts val="1000"/>
              </a:spcBef>
              <a:buFont typeface="Merriweather Sans"/>
              <a:buChar char="‣"/>
              <a:defRPr/>
            </a:lvl5pPr>
            <a:lvl6pPr marL="2654300" marR="0" lvl="5" indent="-78739" algn="l" rtl="0">
              <a:spcBef>
                <a:spcPts val="1000"/>
              </a:spcBef>
              <a:buFont typeface="Arial"/>
              <a:buChar char="•"/>
              <a:defRPr/>
            </a:lvl6pPr>
            <a:lvl7pPr marL="3009900" marR="0" lvl="6" indent="-78739" algn="l" rtl="0">
              <a:spcBef>
                <a:spcPts val="1000"/>
              </a:spcBef>
              <a:buFont typeface="Arial"/>
              <a:buChar char="•"/>
              <a:defRPr/>
            </a:lvl7pPr>
            <a:lvl8pPr marL="3365500" marR="0" lvl="7" indent="-78740" algn="l" rtl="0">
              <a:spcBef>
                <a:spcPts val="1000"/>
              </a:spcBef>
              <a:buFont typeface="Arial"/>
              <a:buChar char="•"/>
              <a:defRPr/>
            </a:lvl8pPr>
            <a:lvl9pPr marL="3721100" marR="0" lvl="8" indent="-78740" algn="l" rtl="0">
              <a:spcBef>
                <a:spcPts val="100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  <p:sldLayoutId id="2147483701" r:id="rId23"/>
    <p:sldLayoutId id="2147483702" r:id="rId24"/>
    <p:sldLayoutId id="2147483703" r:id="rId25"/>
    <p:sldLayoutId id="2147483704" r:id="rId26"/>
    <p:sldLayoutId id="2147483705" r:id="rId27"/>
    <p:sldLayoutId id="2147483706" r:id="rId28"/>
    <p:sldLayoutId id="2147483707" r:id="rId29"/>
    <p:sldLayoutId id="2147483708" r:id="rId30"/>
    <p:sldLayoutId id="2147483709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/>
        </p:nvSpPr>
        <p:spPr>
          <a:xfrm>
            <a:off x="635000" y="5346650"/>
            <a:ext cx="11734800" cy="863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>
              <a:lnSpc>
                <a:spcPct val="121428"/>
              </a:lnSpc>
              <a:buSzPct val="25000"/>
            </a:pPr>
            <a:r>
              <a:rPr lang="en-US" sz="2800" i="1" dirty="0">
                <a:solidFill>
                  <a:srgbClr val="E52123"/>
                </a:solidFill>
                <a:latin typeface="Georgia"/>
                <a:ea typeface="Georgia"/>
                <a:cs typeface="Georgia"/>
                <a:sym typeface="Georgia"/>
              </a:rPr>
              <a:t>Nik Bear Brown</a:t>
            </a:r>
          </a:p>
          <a:p>
            <a:pPr lvl="0">
              <a:lnSpc>
                <a:spcPct val="121428"/>
              </a:lnSpc>
              <a:buSzPct val="25000"/>
            </a:pPr>
            <a:r>
              <a:rPr lang="en-US" sz="2800" i="1" dirty="0">
                <a:solidFill>
                  <a:srgbClr val="EAEAEA"/>
                </a:solidFill>
                <a:latin typeface="Georgia"/>
                <a:ea typeface="Georgia"/>
                <a:cs typeface="Georgia"/>
                <a:sym typeface="Georgia"/>
              </a:rPr>
              <a:t>Northeastern University</a:t>
            </a:r>
          </a:p>
          <a:p>
            <a:pPr lvl="0">
              <a:lnSpc>
                <a:spcPct val="121428"/>
              </a:lnSpc>
              <a:buSzPct val="25000"/>
            </a:pPr>
            <a:r>
              <a:rPr lang="en-US" sz="2800" i="1" dirty="0" err="1">
                <a:solidFill>
                  <a:srgbClr val="EAEAEA"/>
                </a:solidFill>
                <a:latin typeface="Georgia"/>
                <a:ea typeface="Georgia"/>
                <a:cs typeface="Georgia"/>
                <a:sym typeface="Georgia"/>
              </a:rPr>
              <a:t>nikbearbrown@gmail.com</a:t>
            </a:r>
            <a:r>
              <a:rPr lang="en-US" sz="2800" i="1" dirty="0">
                <a:solidFill>
                  <a:srgbClr val="EAEAEA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lang="en-US" sz="2800" i="1" dirty="0">
              <a:solidFill>
                <a:srgbClr val="EAEAEA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35" name="Shape 435"/>
          <p:cNvSpPr/>
          <p:nvPr/>
        </p:nvSpPr>
        <p:spPr>
          <a:xfrm>
            <a:off x="635000" y="1574800"/>
            <a:ext cx="11734800" cy="3721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STATISTICS FUNDAMENTALS, PART 2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Shape 4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082" y="0"/>
            <a:ext cx="9684635" cy="73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Shape 4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265" y="0"/>
            <a:ext cx="9734269" cy="730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Why is this?  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Sensational headlines?</a:t>
            </a:r>
          </a:p>
        </p:txBody>
      </p:sp>
      <p:sp>
        <p:nvSpPr>
          <p:cNvPr id="501" name="Shape 50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CAUSATION AND CORRELATION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CAUSATION AND CORRELATION</a:t>
            </a:r>
          </a:p>
        </p:txBody>
      </p:sp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There is neglect of a robust data analysis.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CAUSATION AND CORRELATION</a:t>
            </a:r>
          </a:p>
        </p:txBody>
      </p:sp>
      <p:sp>
        <p:nvSpPr>
          <p:cNvPr id="513" name="Shape 513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There is also often a lack of understanding of the difference between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causation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correlation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Understanding this difference is critical in the data science workflow, especially when </a:t>
            </a:r>
            <a:r>
              <a:rPr lang="en-US" sz="2800" b="1">
                <a:latin typeface="Georgia"/>
                <a:ea typeface="Georgia"/>
                <a:cs typeface="Georgia"/>
                <a:sym typeface="Georgia"/>
              </a:rPr>
              <a:t>Identifying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lang="en-US" sz="2800" b="1">
                <a:latin typeface="Georgia"/>
                <a:ea typeface="Georgia"/>
                <a:cs typeface="Georgia"/>
                <a:sym typeface="Georgia"/>
              </a:rPr>
              <a:t>Acquiring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data.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 need to fully articulate our question and use the right data to answer it, including any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confounders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CAUSATION AND CORRELATION</a:t>
            </a:r>
          </a:p>
        </p:txBody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Additionally, this comes up when we </a:t>
            </a:r>
            <a:r>
              <a:rPr lang="en-US" sz="2800" b="1">
                <a:latin typeface="Georgia"/>
                <a:ea typeface="Georgia"/>
                <a:cs typeface="Georgia"/>
                <a:sym typeface="Georgia"/>
              </a:rPr>
              <a:t>Present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our results to stakeholders.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 don’t want to overstate what our model measures.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Be careful not to say “caused” when you really mean “measured” or “associated”.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LECTURE</a:t>
            </a:r>
          </a:p>
        </p:txBody>
      </p:sp>
      <p:sp>
        <p:nvSpPr>
          <p:cNvPr id="525" name="Shape 525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CAUSATION VS CORRELATION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CAUSAL CRITERIA</a:t>
            </a:r>
          </a:p>
        </p:txBody>
      </p:sp>
      <p:sp>
        <p:nvSpPr>
          <p:cNvPr id="531" name="Shape 531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Causal criteria is one approach to assessing causal relationships.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However, it’s </a:t>
            </a:r>
            <a:r>
              <a:rPr lang="en-US" sz="2800" b="1" i="1">
                <a:latin typeface="Georgia"/>
                <a:ea typeface="Georgia"/>
                <a:cs typeface="Georgia"/>
                <a:sym typeface="Georgia"/>
              </a:rPr>
              <a:t>very hard to define 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universal causal criteria.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One attempt that is commonly used in the medical field is based on work by Bradford Hill.</a:t>
            </a:r>
          </a:p>
          <a:p>
            <a:pPr marR="0" lvl="0" algn="l" rtl="0">
              <a:spcBef>
                <a:spcPts val="100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CAUSAL CRITERIA</a:t>
            </a:r>
          </a:p>
        </p:txBody>
      </p:sp>
      <p:sp>
        <p:nvSpPr>
          <p:cNvPr id="537" name="Shape 537"/>
          <p:cNvSpPr txBox="1">
            <a:spLocks noGrp="1"/>
          </p:cNvSpPr>
          <p:nvPr>
            <p:ph type="body" idx="1"/>
          </p:nvPr>
        </p:nvSpPr>
        <p:spPr>
          <a:xfrm>
            <a:off x="635006" y="95642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He developed a list of “tests” that an analysis must pass in order to indicate a causal relationship:</a:t>
            </a:r>
            <a:br>
              <a:rPr lang="en-US" sz="2800">
                <a:latin typeface="Georgia"/>
                <a:ea typeface="Georgia"/>
                <a:cs typeface="Georgia"/>
                <a:sym typeface="Georgia"/>
              </a:rPr>
            </a:br>
            <a:endParaRPr lang="en-US"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lnSpc>
                <a:spcPct val="115000"/>
              </a:lnSpc>
              <a:spcBef>
                <a:spcPts val="0"/>
              </a:spcBef>
              <a:buSzPct val="100000"/>
              <a:buFont typeface="Georgia"/>
              <a:buAutoNum type="alphaL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Strength of association</a:t>
            </a:r>
          </a:p>
          <a:p>
            <a:pPr marR="0" lvl="1" algn="l" rtl="0">
              <a:lnSpc>
                <a:spcPct val="115000"/>
              </a:lnSpc>
              <a:spcBef>
                <a:spcPts val="0"/>
              </a:spcBef>
              <a:buSzPct val="100000"/>
              <a:buFont typeface="Georgia"/>
              <a:buAutoNum type="alphaL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Consistency</a:t>
            </a:r>
          </a:p>
          <a:p>
            <a:pPr marR="0" lvl="1" algn="l" rtl="0">
              <a:lnSpc>
                <a:spcPct val="115000"/>
              </a:lnSpc>
              <a:spcBef>
                <a:spcPts val="0"/>
              </a:spcBef>
              <a:buSzPct val="100000"/>
              <a:buFont typeface="Georgia"/>
              <a:buAutoNum type="alphaL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Specificity</a:t>
            </a:r>
          </a:p>
          <a:p>
            <a:pPr marR="0" lvl="1" algn="l" rtl="0">
              <a:lnSpc>
                <a:spcPct val="115000"/>
              </a:lnSpc>
              <a:spcBef>
                <a:spcPts val="0"/>
              </a:spcBef>
              <a:buSzPct val="100000"/>
              <a:buFont typeface="Georgia"/>
              <a:buAutoNum type="alphaL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Temporality</a:t>
            </a:r>
          </a:p>
          <a:p>
            <a:pPr marR="0" lvl="1" algn="l" rtl="0">
              <a:lnSpc>
                <a:spcPct val="115000"/>
              </a:lnSpc>
              <a:spcBef>
                <a:spcPts val="0"/>
              </a:spcBef>
              <a:buSzPct val="100000"/>
              <a:buFont typeface="Georgia"/>
              <a:buAutoNum type="alphaL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Biological gradient</a:t>
            </a:r>
          </a:p>
          <a:p>
            <a:pPr marR="0" lvl="1" algn="l" rtl="0">
              <a:lnSpc>
                <a:spcPct val="115000"/>
              </a:lnSpc>
              <a:spcBef>
                <a:spcPts val="0"/>
              </a:spcBef>
              <a:buSzPct val="100000"/>
              <a:buFont typeface="Georgia"/>
              <a:buAutoNum type="alphaL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Plausibility</a:t>
            </a:r>
          </a:p>
          <a:p>
            <a:pPr marR="0" lvl="1" algn="l" rtl="0">
              <a:lnSpc>
                <a:spcPct val="115000"/>
              </a:lnSpc>
              <a:spcBef>
                <a:spcPts val="0"/>
              </a:spcBef>
              <a:buSzPct val="100000"/>
              <a:buFont typeface="Georgia"/>
              <a:buAutoNum type="alphaL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Coherence</a:t>
            </a:r>
          </a:p>
          <a:p>
            <a:pPr marR="0" lvl="1" algn="l" rtl="0">
              <a:lnSpc>
                <a:spcPct val="115000"/>
              </a:lnSpc>
              <a:spcBef>
                <a:spcPts val="0"/>
              </a:spcBef>
              <a:buSzPct val="100000"/>
              <a:buFont typeface="Georgia"/>
              <a:buAutoNum type="alphaL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Experiment</a:t>
            </a:r>
          </a:p>
          <a:p>
            <a:pPr marR="0" lvl="1" algn="l" rtl="0">
              <a:lnSpc>
                <a:spcPct val="115000"/>
              </a:lnSpc>
              <a:spcBef>
                <a:spcPts val="0"/>
              </a:spcBef>
              <a:buSzPct val="100000"/>
              <a:buFont typeface="Georgia"/>
              <a:buAutoNum type="alphaL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Analogy</a:t>
            </a:r>
          </a:p>
        </p:txBody>
      </p:sp>
      <p:pic>
        <p:nvPicPr>
          <p:cNvPr id="538" name="Shape 5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8100" y="2376700"/>
            <a:ext cx="3494724" cy="477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CAUSAL CRITERIA</a:t>
            </a:r>
          </a:p>
        </p:txBody>
      </p:sp>
      <p:sp>
        <p:nvSpPr>
          <p:cNvPr id="544" name="Shape 544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This is not an exhaustive checklist, but it’s useful for understanding that your predictor/exposure </a:t>
            </a:r>
            <a:r>
              <a:rPr lang="en-US" sz="2800" b="1">
                <a:latin typeface="Georgia"/>
                <a:ea typeface="Georgia"/>
                <a:cs typeface="Georgia"/>
                <a:sym typeface="Georgia"/>
              </a:rPr>
              <a:t>must have occurred before your outcome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For example, in order for smoking to cause cancer, one must have started smoking prior to getting cancer.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STATISTICS FUNDAMENTALS, PART 2</a:t>
            </a:r>
          </a:p>
        </p:txBody>
      </p:sp>
      <p:sp>
        <p:nvSpPr>
          <p:cNvPr id="441" name="Shape 441"/>
          <p:cNvSpPr txBox="1">
            <a:spLocks noGrp="1"/>
          </p:cNvSpPr>
          <p:nvPr>
            <p:ph type="body" idx="1"/>
          </p:nvPr>
        </p:nvSpPr>
        <p:spPr>
          <a:xfrm>
            <a:off x="635006" y="194025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100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Explain the difference between causation and correlation</a:t>
            </a:r>
          </a:p>
          <a:p>
            <a:pPr marL="203200" marR="0" lvl="0" indent="-256540" algn="l" rtl="0">
              <a:spcBef>
                <a:spcPts val="100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Test a hypothesis within a sample case study</a:t>
            </a:r>
          </a:p>
          <a:p>
            <a:pPr marL="203200" marR="0" lvl="0" indent="-256540" algn="l" rtl="0">
              <a:spcBef>
                <a:spcPts val="100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Validate your findings using statistical analysis (p-values, confidence intervals)</a:t>
            </a:r>
          </a:p>
          <a:p>
            <a:pPr marR="0" lvl="0" algn="l" rtl="0">
              <a:spcBef>
                <a:spcPts val="100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2" name="Shape 442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lang="en-US" sz="5400" b="1">
                <a:latin typeface="Oswald"/>
                <a:ea typeface="Oswald"/>
                <a:cs typeface="Oswald"/>
                <a:sym typeface="Oswald"/>
              </a:rPr>
              <a:t>LEARNING OBJECTIVES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CAUSAL CRITERIA</a:t>
            </a:r>
          </a:p>
        </p:txBody>
      </p:sp>
      <p:sp>
        <p:nvSpPr>
          <p:cNvPr id="550" name="Shape 550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Most commonly, we find an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association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between two variables.  This means there is an observed </a:t>
            </a:r>
            <a:r>
              <a:rPr lang="en-US" sz="2800" b="1">
                <a:latin typeface="Georgia"/>
                <a:ea typeface="Georgia"/>
                <a:cs typeface="Georgia"/>
                <a:sym typeface="Georgia"/>
              </a:rPr>
              <a:t>correlation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between the variables.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 may not fully understand the causal direction (e.g. does smoking cause cancer or does cancer cause smoking?).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 also might not understand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other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factors influencing the association.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/>
          <p:nvPr/>
        </p:nvSpPr>
        <p:spPr>
          <a:xfrm>
            <a:off x="635000" y="736600"/>
            <a:ext cx="108164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ACTIVITY:  KNOWLEDGE CHECK</a:t>
            </a:r>
          </a:p>
        </p:txBody>
      </p:sp>
      <p:pic>
        <p:nvPicPr>
          <p:cNvPr id="556" name="Shape 5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Shape 557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58" name="Shape 558"/>
          <p:cNvSpPr/>
          <p:nvPr/>
        </p:nvSpPr>
        <p:spPr>
          <a:xfrm>
            <a:off x="2961475" y="2224346"/>
            <a:ext cx="9174599" cy="3429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is the difference between causation and association?</a:t>
            </a:r>
          </a:p>
        </p:txBody>
      </p:sp>
      <p:sp>
        <p:nvSpPr>
          <p:cNvPr id="559" name="Shape 559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Answers to the above questions</a:t>
            </a:r>
          </a:p>
        </p:txBody>
      </p:sp>
      <p:sp>
        <p:nvSpPr>
          <p:cNvPr id="560" name="Shape 560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</a:p>
        </p:txBody>
      </p:sp>
      <p:sp>
        <p:nvSpPr>
          <p:cNvPr id="561" name="Shape 561"/>
          <p:cNvSpPr/>
          <p:nvPr/>
        </p:nvSpPr>
        <p:spPr>
          <a:xfrm>
            <a:off x="2989800" y="1776150"/>
            <a:ext cx="95763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>
                <a:latin typeface="Oswald"/>
                <a:ea typeface="Oswald"/>
                <a:cs typeface="Oswald"/>
                <a:sym typeface="Oswald"/>
              </a:rPr>
              <a:t>ANSWER THE FOLLOWING QUESTIONS</a:t>
            </a:r>
          </a:p>
        </p:txBody>
      </p:sp>
      <p:cxnSp>
        <p:nvCxnSpPr>
          <p:cNvPr id="562" name="Shape 562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568" name="Shape 568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CONFOUNDING AND DAGS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CONFOUNDING</a:t>
            </a:r>
          </a:p>
        </p:txBody>
      </p:sp>
      <p:sp>
        <p:nvSpPr>
          <p:cNvPr id="574" name="Shape 574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Often times, associations may be influenced by another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confounding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factor.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Let’s say we did an analysis to understand what causes lung cancer. 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 find that people who carry cigarette lights are 2.4 times more likely to contract lung cancer as people who don’t </a:t>
            </a:r>
          </a:p>
          <a:p>
            <a:pPr marR="0" lvl="0" algn="l" rtl="0">
              <a:spcBef>
                <a:spcPts val="0"/>
              </a:spcBef>
              <a:buNone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 carry lighters.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Does this mean that the lighters are causing </a:t>
            </a:r>
          </a:p>
          <a:p>
            <a:pPr marR="0" lvl="0" algn="l" rtl="0">
              <a:spcBef>
                <a:spcPts val="0"/>
              </a:spcBef>
              <a:buNone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 cancer?</a:t>
            </a:r>
          </a:p>
        </p:txBody>
      </p:sp>
      <p:pic>
        <p:nvPicPr>
          <p:cNvPr id="575" name="Shape 5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8300" y="4432850"/>
            <a:ext cx="4381500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CONFOUNDING</a:t>
            </a:r>
          </a:p>
        </p:txBody>
      </p:sp>
      <p:sp>
        <p:nvSpPr>
          <p:cNvPr id="581" name="Shape 581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No!</a:t>
            </a:r>
          </a:p>
        </p:txBody>
      </p:sp>
      <p:pic>
        <p:nvPicPr>
          <p:cNvPr id="582" name="Shape 5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613" y="2002875"/>
            <a:ext cx="10295573" cy="329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CONFOUNDING</a:t>
            </a:r>
          </a:p>
        </p:txBody>
      </p:sp>
      <p:sp>
        <p:nvSpPr>
          <p:cNvPr id="588" name="Shape 588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Confounding variables often hide the true association between causes and outcomes.</a:t>
            </a:r>
          </a:p>
        </p:txBody>
      </p:sp>
      <p:pic>
        <p:nvPicPr>
          <p:cNvPr id="589" name="Shape 5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8375" y="2630925"/>
            <a:ext cx="8328050" cy="416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/>
          <p:nvPr/>
        </p:nvSpPr>
        <p:spPr>
          <a:xfrm>
            <a:off x="635000" y="736600"/>
            <a:ext cx="108164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ACTIVITY:  KNOWLEDGE CHECK</a:t>
            </a:r>
          </a:p>
        </p:txBody>
      </p:sp>
      <p:pic>
        <p:nvPicPr>
          <p:cNvPr id="595" name="Shape 5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Shape 596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7" name="Shape 597"/>
          <p:cNvSpPr/>
          <p:nvPr/>
        </p:nvSpPr>
        <p:spPr>
          <a:xfrm>
            <a:off x="2961475" y="2224348"/>
            <a:ext cx="9114599" cy="3010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factors are missing from this model?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 might we measure for these?</a:t>
            </a:r>
          </a:p>
        </p:txBody>
      </p:sp>
      <p:sp>
        <p:nvSpPr>
          <p:cNvPr id="598" name="Shape 598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Answers to the above questions</a:t>
            </a:r>
          </a:p>
        </p:txBody>
      </p:sp>
      <p:sp>
        <p:nvSpPr>
          <p:cNvPr id="599" name="Shape 599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</a:p>
        </p:txBody>
      </p:sp>
      <p:sp>
        <p:nvSpPr>
          <p:cNvPr id="600" name="Shape 600"/>
          <p:cNvSpPr/>
          <p:nvPr/>
        </p:nvSpPr>
        <p:spPr>
          <a:xfrm>
            <a:off x="2989800" y="1776150"/>
            <a:ext cx="95763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>
                <a:latin typeface="Oswald"/>
                <a:ea typeface="Oswald"/>
                <a:cs typeface="Oswald"/>
                <a:sym typeface="Oswald"/>
              </a:rPr>
              <a:t>ANSWER THE FOLLOWING QUESTIONS</a:t>
            </a:r>
          </a:p>
        </p:txBody>
      </p:sp>
      <p:cxnSp>
        <p:nvCxnSpPr>
          <p:cNvPr id="601" name="Shape 601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Directed Acyclic Graph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(DAG) can help determine which variables are most important for your model.  It helps visually demonstrate the logic of your models.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 DAG always includes at least one exposure/predictor and one outcome.</a:t>
            </a:r>
          </a:p>
        </p:txBody>
      </p:sp>
      <p:sp>
        <p:nvSpPr>
          <p:cNvPr id="607" name="Shape 60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DIRECTED ACYCLIC GRAPH</a:t>
            </a:r>
          </a:p>
        </p:txBody>
      </p:sp>
      <p:pic>
        <p:nvPicPr>
          <p:cNvPr id="608" name="Shape 6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3375" y="4165600"/>
            <a:ext cx="7258050" cy="2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DIRECTED ACYCLIC GRAPH</a:t>
            </a:r>
          </a:p>
        </p:txBody>
      </p:sp>
      <p:sp>
        <p:nvSpPr>
          <p:cNvPr id="614" name="Shape 614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Suppose we have the following output from a model: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Shape 6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7457" y="0"/>
            <a:ext cx="8649885" cy="730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2123"/>
        </a:solid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COURSE</a:t>
            </a:r>
          </a:p>
        </p:txBody>
      </p:sp>
      <p:sp>
        <p:nvSpPr>
          <p:cNvPr id="448" name="Shape 448"/>
          <p:cNvSpPr/>
          <p:nvPr/>
        </p:nvSpPr>
        <p:spPr>
          <a:xfrm>
            <a:off x="635000" y="1473200"/>
            <a:ext cx="11734800" cy="280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PRE-WORK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 exposure/predictor is TV ads, associated with the outcome: sales.  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 can measure the strength to demonstrate a strong association.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What other factors may increase sales?  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What other types of ads?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25" name="Shape 62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DIRECTED ACYCLIC GRAPH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DIRECTED ACYCLIC GRAPH</a:t>
            </a:r>
          </a:p>
        </p:txBody>
      </p:sp>
      <p:sp>
        <p:nvSpPr>
          <p:cNvPr id="631" name="Shape 631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 DAG for this might look like the following: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632" name="Shape 632"/>
          <p:cNvGrpSpPr/>
          <p:nvPr/>
        </p:nvGrpSpPr>
        <p:grpSpPr>
          <a:xfrm>
            <a:off x="635000" y="2998150"/>
            <a:ext cx="11734800" cy="1611000"/>
            <a:chOff x="635000" y="3591350"/>
            <a:chExt cx="11734800" cy="1611000"/>
          </a:xfrm>
        </p:grpSpPr>
        <p:sp>
          <p:nvSpPr>
            <p:cNvPr id="633" name="Shape 633"/>
            <p:cNvSpPr/>
            <p:nvPr/>
          </p:nvSpPr>
          <p:spPr>
            <a:xfrm>
              <a:off x="635000" y="3591350"/>
              <a:ext cx="3205500" cy="16110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-US" sz="2800">
                  <a:latin typeface="Georgia"/>
                  <a:ea typeface="Georgia"/>
                  <a:cs typeface="Georgia"/>
                  <a:sym typeface="Georgia"/>
                </a:rPr>
                <a:t>TV Ads</a:t>
              </a:r>
            </a:p>
          </p:txBody>
        </p:sp>
        <p:sp>
          <p:nvSpPr>
            <p:cNvPr id="634" name="Shape 634"/>
            <p:cNvSpPr/>
            <p:nvPr/>
          </p:nvSpPr>
          <p:spPr>
            <a:xfrm>
              <a:off x="4899650" y="3591350"/>
              <a:ext cx="3205500" cy="16110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2800">
                  <a:latin typeface="Georgia"/>
                  <a:ea typeface="Georgia"/>
                  <a:cs typeface="Georgia"/>
                  <a:sym typeface="Georgia"/>
                </a:rPr>
                <a:t>Sales</a:t>
              </a:r>
            </a:p>
          </p:txBody>
        </p:sp>
        <p:sp>
          <p:nvSpPr>
            <p:cNvPr id="635" name="Shape 635"/>
            <p:cNvSpPr/>
            <p:nvPr/>
          </p:nvSpPr>
          <p:spPr>
            <a:xfrm>
              <a:off x="9164300" y="3591350"/>
              <a:ext cx="3205500" cy="16110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2800">
                  <a:latin typeface="Georgia"/>
                  <a:ea typeface="Georgia"/>
                  <a:cs typeface="Georgia"/>
                  <a:sym typeface="Georgia"/>
                </a:rPr>
                <a:t>Google Ads</a:t>
              </a:r>
            </a:p>
          </p:txBody>
        </p:sp>
        <p:cxnSp>
          <p:nvCxnSpPr>
            <p:cNvPr id="636" name="Shape 636"/>
            <p:cNvCxnSpPr>
              <a:stCxn id="633" idx="3"/>
              <a:endCxn id="634" idx="1"/>
            </p:cNvCxnSpPr>
            <p:nvPr/>
          </p:nvCxnSpPr>
          <p:spPr>
            <a:xfrm>
              <a:off x="3840500" y="4396850"/>
              <a:ext cx="1059000" cy="0"/>
            </a:xfrm>
            <a:prstGeom prst="straightConnector1">
              <a:avLst/>
            </a:pr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637" name="Shape 637"/>
            <p:cNvCxnSpPr>
              <a:stCxn id="635" idx="1"/>
              <a:endCxn id="634" idx="3"/>
            </p:cNvCxnSpPr>
            <p:nvPr/>
          </p:nvCxnSpPr>
          <p:spPr>
            <a:xfrm rot="10800000">
              <a:off x="8105300" y="4396850"/>
              <a:ext cx="1059000" cy="0"/>
            </a:xfrm>
            <a:prstGeom prst="straightConnector1">
              <a:avLst/>
            </a:pr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THINK, PAIR, SHARE</a:t>
            </a:r>
          </a:p>
        </p:txBody>
      </p:sp>
      <p:sp>
        <p:nvSpPr>
          <p:cNvPr id="643" name="Shape 643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DAGS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Shape 6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Shape 649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50" name="Shape 650"/>
          <p:cNvSpPr/>
          <p:nvPr/>
        </p:nvSpPr>
        <p:spPr>
          <a:xfrm>
            <a:off x="2961475" y="2224347"/>
            <a:ext cx="8025300" cy="3039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Let’s say we want to evaluate which type of ad is associated with higher sales.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Break small groups.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Draw a basic DAG on your table or on the board.  This DAG should show the relationship between ads and higher sales.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Discuss your DAGs in small groups and be ready to share one or two examples with the class.</a:t>
            </a:r>
          </a:p>
        </p:txBody>
      </p:sp>
      <p:sp>
        <p:nvSpPr>
          <p:cNvPr id="651" name="Shape 651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Insert Deliverable</a:t>
            </a:r>
          </a:p>
        </p:txBody>
      </p:sp>
      <p:sp>
        <p:nvSpPr>
          <p:cNvPr id="652" name="Shape 652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</a:p>
        </p:txBody>
      </p:sp>
      <p:sp>
        <p:nvSpPr>
          <p:cNvPr id="653" name="Shape 653"/>
          <p:cNvSpPr/>
          <p:nvPr/>
        </p:nvSpPr>
        <p:spPr>
          <a:xfrm>
            <a:off x="2989800" y="1776150"/>
            <a:ext cx="8950799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>
                <a:latin typeface="Oswald"/>
                <a:ea typeface="Oswald"/>
                <a:cs typeface="Oswald"/>
                <a:sym typeface="Oswald"/>
              </a:rPr>
              <a:t>DIRECTIONS</a:t>
            </a:r>
          </a:p>
        </p:txBody>
      </p:sp>
      <p:cxnSp>
        <p:nvCxnSpPr>
          <p:cNvPr id="654" name="Shape 654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55" name="Shape 655"/>
          <p:cNvSpPr/>
          <p:nvPr/>
        </p:nvSpPr>
        <p:spPr>
          <a:xfrm>
            <a:off x="635000" y="736600"/>
            <a:ext cx="117248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ACTIVITY: DAGS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SEASONALITY</a:t>
            </a:r>
          </a:p>
        </p:txBody>
      </p:sp>
      <p:sp>
        <p:nvSpPr>
          <p:cNvPr id="661" name="Shape 661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Suppose TV ads were run in November/December (peak buying season) while Google ads were run during February/March (low buying season).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If we compare the two, we’re likely to reach the wrong conclusion! Seasonal trends are affecting our associations.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This is an example of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bias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confounding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.  It isn’t that TV ads are better than Google ads; it’s that November/December is a better buying season than February/March, an inherent bias.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SEASONALITY</a:t>
            </a:r>
          </a:p>
        </p:txBody>
      </p:sp>
      <p:sp>
        <p:nvSpPr>
          <p:cNvPr id="667" name="Shape 667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Let’s take a look at the association between TV Ads and Sales while taking into account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seasonality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(recurring regular patterns over time).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What are some examples of seasonality with relation to sales?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SEASONALITY</a:t>
            </a:r>
          </a:p>
        </p:txBody>
      </p:sp>
      <p:sp>
        <p:nvSpPr>
          <p:cNvPr id="673" name="Shape 673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 DAG incorporating seasonality might look like this.</a:t>
            </a:r>
          </a:p>
        </p:txBody>
      </p:sp>
      <p:grpSp>
        <p:nvGrpSpPr>
          <p:cNvPr id="674" name="Shape 674"/>
          <p:cNvGrpSpPr/>
          <p:nvPr/>
        </p:nvGrpSpPr>
        <p:grpSpPr>
          <a:xfrm>
            <a:off x="1571376" y="2859900"/>
            <a:ext cx="9862046" cy="2039899"/>
            <a:chOff x="1124587" y="4853650"/>
            <a:chExt cx="9862046" cy="2039899"/>
          </a:xfrm>
        </p:grpSpPr>
        <p:sp>
          <p:nvSpPr>
            <p:cNvPr id="675" name="Shape 675"/>
            <p:cNvSpPr txBox="1"/>
            <p:nvPr/>
          </p:nvSpPr>
          <p:spPr>
            <a:xfrm>
              <a:off x="1124587" y="6128850"/>
              <a:ext cx="687600" cy="54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2800">
                  <a:latin typeface="Georgia"/>
                  <a:ea typeface="Georgia"/>
                  <a:cs typeface="Georgia"/>
                  <a:sym typeface="Georgia"/>
                </a:rPr>
                <a:t>TV</a:t>
              </a:r>
            </a:p>
          </p:txBody>
        </p:sp>
        <p:sp>
          <p:nvSpPr>
            <p:cNvPr id="676" name="Shape 676"/>
            <p:cNvSpPr txBox="1"/>
            <p:nvPr/>
          </p:nvSpPr>
          <p:spPr>
            <a:xfrm>
              <a:off x="3163762" y="4853650"/>
              <a:ext cx="1978800" cy="9797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2800">
                  <a:latin typeface="Georgia"/>
                  <a:ea typeface="Georgia"/>
                  <a:cs typeface="Georgia"/>
                  <a:sym typeface="Georgia"/>
                </a:rPr>
                <a:t>Sales and seasonality</a:t>
              </a:r>
            </a:p>
          </p:txBody>
        </p:sp>
        <p:sp>
          <p:nvSpPr>
            <p:cNvPr id="677" name="Shape 677"/>
            <p:cNvSpPr txBox="1"/>
            <p:nvPr/>
          </p:nvSpPr>
          <p:spPr>
            <a:xfrm>
              <a:off x="6210760" y="5913750"/>
              <a:ext cx="2169899" cy="9797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2800">
                  <a:latin typeface="Georgia"/>
                  <a:ea typeface="Georgia"/>
                  <a:cs typeface="Georgia"/>
                  <a:sym typeface="Georgia"/>
                </a:rPr>
                <a:t>TV Ads and seasonality</a:t>
              </a:r>
            </a:p>
          </p:txBody>
        </p:sp>
        <p:sp>
          <p:nvSpPr>
            <p:cNvPr id="678" name="Shape 678"/>
            <p:cNvSpPr txBox="1"/>
            <p:nvPr/>
          </p:nvSpPr>
          <p:spPr>
            <a:xfrm>
              <a:off x="9959434" y="5068750"/>
              <a:ext cx="1027200" cy="54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2800">
                  <a:latin typeface="Georgia"/>
                  <a:ea typeface="Georgia"/>
                  <a:cs typeface="Georgia"/>
                  <a:sym typeface="Georgia"/>
                </a:rPr>
                <a:t>Sales</a:t>
              </a:r>
            </a:p>
          </p:txBody>
        </p:sp>
        <p:cxnSp>
          <p:nvCxnSpPr>
            <p:cNvPr id="679" name="Shape 679"/>
            <p:cNvCxnSpPr>
              <a:stCxn id="675" idx="3"/>
              <a:endCxn id="676" idx="1"/>
            </p:cNvCxnSpPr>
            <p:nvPr/>
          </p:nvCxnSpPr>
          <p:spPr>
            <a:xfrm rot="10800000" flipH="1">
              <a:off x="1812187" y="5343450"/>
              <a:ext cx="1351500" cy="10602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lg" len="lg"/>
              <a:tailEnd type="stealth" w="lg" len="lg"/>
            </a:ln>
          </p:spPr>
        </p:cxnSp>
        <p:cxnSp>
          <p:nvCxnSpPr>
            <p:cNvPr id="680" name="Shape 680"/>
            <p:cNvCxnSpPr>
              <a:stCxn id="676" idx="3"/>
              <a:endCxn id="677" idx="1"/>
            </p:cNvCxnSpPr>
            <p:nvPr/>
          </p:nvCxnSpPr>
          <p:spPr>
            <a:xfrm>
              <a:off x="5142562" y="5343549"/>
              <a:ext cx="1068300" cy="10602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lg" len="lg"/>
              <a:tailEnd type="stealth" w="lg" len="lg"/>
            </a:ln>
          </p:spPr>
        </p:cxnSp>
        <p:cxnSp>
          <p:nvCxnSpPr>
            <p:cNvPr id="681" name="Shape 681"/>
            <p:cNvCxnSpPr>
              <a:stCxn id="677" idx="3"/>
              <a:endCxn id="678" idx="1"/>
            </p:cNvCxnSpPr>
            <p:nvPr/>
          </p:nvCxnSpPr>
          <p:spPr>
            <a:xfrm rot="10800000" flipH="1">
              <a:off x="8380660" y="5343449"/>
              <a:ext cx="1578900" cy="10602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lg" len="lg"/>
              <a:tailEnd type="stealth" w="lg" len="lg"/>
            </a:ln>
          </p:spPr>
        </p:cxn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/>
          <p:nvPr/>
        </p:nvSpPr>
        <p:spPr>
          <a:xfrm>
            <a:off x="635000" y="736600"/>
            <a:ext cx="108164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ACTIVITY:  KNOWLEDGE CHECK</a:t>
            </a:r>
          </a:p>
        </p:txBody>
      </p:sp>
      <p:pic>
        <p:nvPicPr>
          <p:cNvPr id="687" name="Shape 6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Shape 688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89" name="Shape 689"/>
          <p:cNvSpPr/>
          <p:nvPr/>
        </p:nvSpPr>
        <p:spPr>
          <a:xfrm>
            <a:off x="2961475" y="2195300"/>
            <a:ext cx="7959599" cy="26288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is bias?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is confounding?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could we do differently in this example to avoid these elements?</a:t>
            </a:r>
          </a:p>
        </p:txBody>
      </p:sp>
      <p:sp>
        <p:nvSpPr>
          <p:cNvPr id="690" name="Shape 690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Answers to the above questions</a:t>
            </a:r>
          </a:p>
        </p:txBody>
      </p:sp>
      <p:sp>
        <p:nvSpPr>
          <p:cNvPr id="691" name="Shape 691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</a:p>
        </p:txBody>
      </p:sp>
      <p:sp>
        <p:nvSpPr>
          <p:cNvPr id="692" name="Shape 692"/>
          <p:cNvSpPr/>
          <p:nvPr/>
        </p:nvSpPr>
        <p:spPr>
          <a:xfrm>
            <a:off x="2989800" y="1776150"/>
            <a:ext cx="95763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>
                <a:latin typeface="Oswald"/>
                <a:ea typeface="Oswald"/>
                <a:cs typeface="Oswald"/>
                <a:sym typeface="Oswald"/>
              </a:rPr>
              <a:t>ANSWER THE FOLLOWING QUESTIONS</a:t>
            </a:r>
          </a:p>
        </p:txBody>
      </p:sp>
      <p:cxnSp>
        <p:nvCxnSpPr>
          <p:cNvPr id="693" name="Shape 693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A FEW KEY TAKEAWAYS</a:t>
            </a:r>
          </a:p>
        </p:txBody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It is important to have deep subject area knowledge to be aware of biases in your field.  This knowledge supplements statistical techniques.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 DAG can be a useful tool for thinking through the logic of your model.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There is a difference between causation and correlation.  Statistics usually show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correlation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, not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causation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(remember our smoking example).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Good data is important.  Your analysis is only as good as your understanding of the problem and the data you have to work with.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705" name="Shape 705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HYPOTHESIS TESTING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PRE-WORK REVIEW</a:t>
            </a:r>
          </a:p>
        </p:txBody>
      </p:sp>
      <p:sp>
        <p:nvSpPr>
          <p:cNvPr id="454" name="Shape 454"/>
          <p:cNvSpPr txBox="1">
            <a:spLocks noGrp="1"/>
          </p:cNvSpPr>
          <p:nvPr>
            <p:ph type="body" idx="1"/>
          </p:nvPr>
        </p:nvSpPr>
        <p:spPr>
          <a:xfrm>
            <a:off x="635006" y="9580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Explain the difference between variance and bias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Use descriptive statistics to understand your data</a:t>
            </a:r>
          </a:p>
          <a:p>
            <a:pPr marR="0" lvl="0" algn="l" rtl="0">
              <a:spcBef>
                <a:spcPts val="100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HYPOTHESIS TESTING</a:t>
            </a:r>
          </a:p>
        </p:txBody>
      </p:sp>
      <p:sp>
        <p:nvSpPr>
          <p:cNvPr id="711" name="Shape 711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How can we tell the difference between two groups of observations (e.g. smokers vs. non-smokers)?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Imagine we are testing the health of smokers vs. non-smokers.  At a cursory glance, our results may show that smokers are marginally healthier than non-smokers.  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Are they healthier due to random chance or is there a statistically significant difference?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 Maybe we happened to assemble a strange group of smoking triathletes and a group of non-smoking couch potatoes.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This is where hypothesis testing can help.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First, you need a hypothesis to test, referred to as the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null hypothesis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.  The opposite of this would be the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alternative hypothesis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HYPOTHESIS TESTING STEPS</a:t>
            </a:r>
          </a:p>
        </p:txBody>
      </p:sp>
      <p:pic>
        <p:nvPicPr>
          <p:cNvPr id="718" name="Shape 7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4000" y="2851150"/>
            <a:ext cx="3896799" cy="419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723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For example, if we want to test the relationship between gender and sales, we may have the following hypotheses.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Null hypothesis:  There is no relationship between Gender and Sales.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Alternative hypothesis:  There is a relationship between Gender and Sales.</a:t>
            </a:r>
          </a:p>
        </p:txBody>
      </p:sp>
      <p:sp>
        <p:nvSpPr>
          <p:cNvPr id="724" name="Shape 724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HYPOTHESIS TESTING STEPS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Once you have your hypotheses, you can check whether the data supports rejecting the null hypothesis or failing to reject the hypothesis.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b="1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b="1">
                <a:latin typeface="Georgia"/>
                <a:ea typeface="Georgia"/>
                <a:cs typeface="Georgia"/>
                <a:sym typeface="Georgia"/>
              </a:rPr>
              <a:t>Note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: Failing to reject the null is </a:t>
            </a:r>
            <a:r>
              <a:rPr lang="en-US" sz="2800" b="1">
                <a:latin typeface="Georgia"/>
                <a:ea typeface="Georgia"/>
                <a:cs typeface="Georgia"/>
                <a:sym typeface="Georgia"/>
              </a:rPr>
              <a:t>NOT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the same as accepting the alternate. While the alternative hypothesis </a:t>
            </a:r>
            <a:r>
              <a:rPr lang="en-US" sz="2800" b="1">
                <a:latin typeface="Georgia"/>
                <a:ea typeface="Georgia"/>
                <a:cs typeface="Georgia"/>
                <a:sym typeface="Georgia"/>
              </a:rPr>
              <a:t>might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be true, we don’t have enough data to support that claim specifically.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Keep this in mind so you don’t overstate your findings.</a:t>
            </a:r>
          </a:p>
        </p:txBody>
      </p:sp>
      <p:sp>
        <p:nvSpPr>
          <p:cNvPr id="730" name="Shape 73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HYPOTHESIS TESTING STEPS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DEMO	</a:t>
            </a:r>
          </a:p>
        </p:txBody>
      </p:sp>
      <p:sp>
        <p:nvSpPr>
          <p:cNvPr id="736" name="Shape 736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HYPOTHESIS TESTING CASE STUDY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741"/>
          <p:cNvSpPr txBox="1">
            <a:spLocks noGrp="1"/>
          </p:cNvSpPr>
          <p:nvPr>
            <p:ph type="body" idx="1"/>
          </p:nvPr>
        </p:nvSpPr>
        <p:spPr>
          <a:xfrm>
            <a:off x="635006" y="13012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We’re going to walk through Part 1 of the guided-demo-starter-code notebook in the class repo for lesson 4.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There are several questions to answer.  We’ll answer those questions in small groups and then discuss with the class.</a:t>
            </a:r>
          </a:p>
          <a:p>
            <a:pPr marR="0" lvl="0" algn="l" rtl="0">
              <a:spcBef>
                <a:spcPts val="100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42" name="Shape 74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HYPOTHESIS TESTING CASE STUDY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/>
          <p:nvPr/>
        </p:nvSpPr>
        <p:spPr>
          <a:xfrm>
            <a:off x="635000" y="736600"/>
            <a:ext cx="108164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ACTIVITY:  KNOWLEDGE CHECK</a:t>
            </a:r>
          </a:p>
        </p:txBody>
      </p:sp>
      <p:pic>
        <p:nvPicPr>
          <p:cNvPr id="748" name="Shape 7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Shape 749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50" name="Shape 750"/>
          <p:cNvSpPr/>
          <p:nvPr/>
        </p:nvSpPr>
        <p:spPr>
          <a:xfrm>
            <a:off x="2961475" y="2224348"/>
            <a:ext cx="8810100" cy="290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is the null hypothesis?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Why is this important to use?</a:t>
            </a:r>
          </a:p>
        </p:txBody>
      </p:sp>
      <p:sp>
        <p:nvSpPr>
          <p:cNvPr id="751" name="Shape 751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Answers to the above questions</a:t>
            </a:r>
          </a:p>
        </p:txBody>
      </p:sp>
      <p:sp>
        <p:nvSpPr>
          <p:cNvPr id="752" name="Shape 752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</a:p>
        </p:txBody>
      </p:sp>
      <p:sp>
        <p:nvSpPr>
          <p:cNvPr id="753" name="Shape 753"/>
          <p:cNvSpPr/>
          <p:nvPr/>
        </p:nvSpPr>
        <p:spPr>
          <a:xfrm>
            <a:off x="2989800" y="1776150"/>
            <a:ext cx="95763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>
                <a:latin typeface="Oswald"/>
                <a:ea typeface="Oswald"/>
                <a:cs typeface="Oswald"/>
                <a:sym typeface="Oswald"/>
              </a:rPr>
              <a:t>ANSWER THE FOLLOWING QUESTIONS</a:t>
            </a:r>
          </a:p>
        </p:txBody>
      </p:sp>
      <p:cxnSp>
        <p:nvCxnSpPr>
          <p:cNvPr id="754" name="Shape 754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760" name="Shape 760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VALIDATE YOUR FINDINGS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VALIDATE YOUR FINDINGS</a:t>
            </a:r>
          </a:p>
        </p:txBody>
      </p:sp>
      <p:sp>
        <p:nvSpPr>
          <p:cNvPr id="766" name="Shape 766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 know how to carry out a hypothesis test, but how do we tell if the association we found is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statistically significant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Statistical significance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is the likelihood that a result or relationship is caused by something other than random chance.  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Statistical hypothesis testing is traditionally employed to determine if a result is statistically significant or not.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VALIDATE YOUR FINDINGS</a:t>
            </a:r>
          </a:p>
        </p:txBody>
      </p:sp>
      <p:sp>
        <p:nvSpPr>
          <p:cNvPr id="772" name="Shape 772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Typically, a cut point of 5% is used.  This means that we say something is statistically significant if there is a less than a 5% chance that our finding was due to random chance alone.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73" name="Shape 7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3500" y="3291212"/>
            <a:ext cx="5257800" cy="36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OPENING</a:t>
            </a:r>
          </a:p>
        </p:txBody>
      </p:sp>
      <p:sp>
        <p:nvSpPr>
          <p:cNvPr id="460" name="Shape 460"/>
          <p:cNvSpPr/>
          <p:nvPr/>
        </p:nvSpPr>
        <p:spPr>
          <a:xfrm>
            <a:off x="635000" y="1473200"/>
            <a:ext cx="11734800" cy="280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7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96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STATISTICS FUNDAMENTALS, PART 2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VALIDATE YOUR FINDINGS</a:t>
            </a:r>
          </a:p>
        </p:txBody>
      </p:sp>
      <p:sp>
        <p:nvSpPr>
          <p:cNvPr id="779" name="Shape 779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80" name="Shape 7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1712" y="1974850"/>
            <a:ext cx="5921375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VALIDATE YOUR FINDINGS</a:t>
            </a:r>
          </a:p>
        </p:txBody>
      </p:sp>
      <p:sp>
        <p:nvSpPr>
          <p:cNvPr id="786" name="Shape 786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When we present results, we say we found something significant using this criteria.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 will use an example to dive further into this and understand p-values and confidence intervals.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DEMO	</a:t>
            </a:r>
          </a:p>
        </p:txBody>
      </p:sp>
      <p:sp>
        <p:nvSpPr>
          <p:cNvPr id="792" name="Shape 792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P-VALUES AND CONFIDENCE INTERVALS CASE STUDY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Shape 797"/>
          <p:cNvSpPr txBox="1">
            <a:spLocks noGrp="1"/>
          </p:cNvSpPr>
          <p:nvPr>
            <p:ph type="body" idx="1"/>
          </p:nvPr>
        </p:nvSpPr>
        <p:spPr>
          <a:xfrm>
            <a:off x="635006" y="13012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We’re now going to walk through Part 2 of the guided-demo-starter-code notebook in the class repo for lesson 4.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There are several questions to answer.  We’ll answer those questions in small groups and then discuss with the class.</a:t>
            </a:r>
          </a:p>
          <a:p>
            <a:pPr marR="0" lvl="0" algn="l" rtl="0">
              <a:spcBef>
                <a:spcPts val="100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98" name="Shape 79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P-VALUES AND CONFIDENCE INTERVALS CASE STUDY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/>
          <p:nvPr/>
        </p:nvSpPr>
        <p:spPr>
          <a:xfrm>
            <a:off x="635000" y="736600"/>
            <a:ext cx="108164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ACTIVITY:  KNOWLEDGE CHECK</a:t>
            </a:r>
          </a:p>
        </p:txBody>
      </p:sp>
      <p:pic>
        <p:nvPicPr>
          <p:cNvPr id="804" name="Shape 8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Shape 805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06" name="Shape 806"/>
          <p:cNvSpPr/>
          <p:nvPr/>
        </p:nvSpPr>
        <p:spPr>
          <a:xfrm>
            <a:off x="2961475" y="2224348"/>
            <a:ext cx="8361599" cy="3039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does a 95% confidence interval indicate?</a:t>
            </a:r>
          </a:p>
        </p:txBody>
      </p:sp>
      <p:sp>
        <p:nvSpPr>
          <p:cNvPr id="807" name="Shape 807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Answers to the above questions</a:t>
            </a:r>
          </a:p>
        </p:txBody>
      </p:sp>
      <p:sp>
        <p:nvSpPr>
          <p:cNvPr id="808" name="Shape 808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</a:p>
        </p:txBody>
      </p:sp>
      <p:sp>
        <p:nvSpPr>
          <p:cNvPr id="809" name="Shape 809"/>
          <p:cNvSpPr/>
          <p:nvPr/>
        </p:nvSpPr>
        <p:spPr>
          <a:xfrm>
            <a:off x="2989800" y="1776150"/>
            <a:ext cx="95763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>
                <a:latin typeface="Oswald"/>
                <a:ea typeface="Oswald"/>
                <a:cs typeface="Oswald"/>
                <a:sym typeface="Oswald"/>
              </a:rPr>
              <a:t>ANSWER THE FOLLOWING QUESTIONS</a:t>
            </a:r>
          </a:p>
        </p:txBody>
      </p:sp>
      <p:cxnSp>
        <p:nvCxnSpPr>
          <p:cNvPr id="810" name="Shape 810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hape 81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INDEPENDENT PRACTICE</a:t>
            </a:r>
          </a:p>
        </p:txBody>
      </p:sp>
      <p:sp>
        <p:nvSpPr>
          <p:cNvPr id="816" name="Shape 816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INTERPRETING RESULTS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Shape 8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Shape 822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23" name="Shape 823"/>
          <p:cNvSpPr/>
          <p:nvPr/>
        </p:nvSpPr>
        <p:spPr>
          <a:xfrm>
            <a:off x="2961475" y="2224360"/>
            <a:ext cx="7559399" cy="24965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U</a:t>
            </a: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sing the lab-start-code-4, you will look through a variety of analyses and interpret the findings.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You will be presented with a series of outputs and tables from a published analysis.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Read the outputs and determine if the findings are statistically significant or not.</a:t>
            </a:r>
          </a:p>
        </p:txBody>
      </p:sp>
      <p:sp>
        <p:nvSpPr>
          <p:cNvPr id="824" name="Shape 824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Answers to the questions in the notebook</a:t>
            </a:r>
          </a:p>
        </p:txBody>
      </p:sp>
      <p:sp>
        <p:nvSpPr>
          <p:cNvPr id="825" name="Shape 825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</a:p>
        </p:txBody>
      </p:sp>
      <p:sp>
        <p:nvSpPr>
          <p:cNvPr id="826" name="Shape 826"/>
          <p:cNvSpPr/>
          <p:nvPr/>
        </p:nvSpPr>
        <p:spPr>
          <a:xfrm>
            <a:off x="2989800" y="1776150"/>
            <a:ext cx="8099699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>
                <a:latin typeface="Oswald"/>
                <a:ea typeface="Oswald"/>
                <a:cs typeface="Oswald"/>
                <a:sym typeface="Oswald"/>
              </a:rPr>
              <a:t>DIRECTIONS (35 minutes)</a:t>
            </a:r>
          </a:p>
        </p:txBody>
      </p:sp>
      <p:cxnSp>
        <p:nvCxnSpPr>
          <p:cNvPr id="827" name="Shape 827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28" name="Shape 828"/>
          <p:cNvSpPr/>
          <p:nvPr/>
        </p:nvSpPr>
        <p:spPr>
          <a:xfrm>
            <a:off x="635000" y="736600"/>
            <a:ext cx="117867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ACTIVITY: INTERPRETING RESULTS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83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CONCLUSION</a:t>
            </a:r>
          </a:p>
        </p:txBody>
      </p:sp>
      <p:sp>
        <p:nvSpPr>
          <p:cNvPr id="834" name="Shape 834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LAB REVIEW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Shape 839"/>
          <p:cNvSpPr txBox="1">
            <a:spLocks noGrp="1"/>
          </p:cNvSpPr>
          <p:nvPr>
            <p:ph type="body" idx="1"/>
          </p:nvPr>
        </p:nvSpPr>
        <p:spPr>
          <a:xfrm>
            <a:off x="635006" y="13012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Let’s review the answers to the questions in the labs.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Any other questions?</a:t>
            </a:r>
          </a:p>
          <a:p>
            <a:pPr marR="0" lvl="0" algn="l" rtl="0">
              <a:spcBef>
                <a:spcPts val="100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40" name="Shape 84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LAB REVIEW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2123"/>
        </a:solidFill>
        <a:effectLst/>
      </p:bgPr>
    </p:bg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Shape 845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COURSE</a:t>
            </a:r>
          </a:p>
        </p:txBody>
      </p:sp>
      <p:sp>
        <p:nvSpPr>
          <p:cNvPr id="846" name="Shape 846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BEFORE NEXT CLASS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LAST SESSION</a:t>
            </a:r>
          </a:p>
        </p:txBody>
      </p:sp>
      <p:sp>
        <p:nvSpPr>
          <p:cNvPr id="466" name="Shape 466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Any questions from last class?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Exit tickets</a:t>
            </a:r>
          </a:p>
          <a:p>
            <a:pPr marR="0" lvl="0" algn="l" rtl="0">
              <a:spcBef>
                <a:spcPts val="100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Shape 85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BEFORE NEXT CLASS</a:t>
            </a:r>
          </a:p>
        </p:txBody>
      </p:sp>
      <p:sp>
        <p:nvSpPr>
          <p:cNvPr id="852" name="Shape 852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lang="en-US" sz="5400" b="1">
                <a:latin typeface="Oswald"/>
                <a:ea typeface="Oswald"/>
                <a:cs typeface="Oswald"/>
                <a:sym typeface="Oswald"/>
              </a:rPr>
              <a:t>DUE DATE</a:t>
            </a:r>
          </a:p>
        </p:txBody>
      </p:sp>
      <p:sp>
        <p:nvSpPr>
          <p:cNvPr id="853" name="Shape 853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Project: Unit Project 2</a:t>
            </a:r>
          </a:p>
          <a:p>
            <a:pPr marR="0" lvl="0" algn="l" rtl="0">
              <a:spcBef>
                <a:spcPts val="1000"/>
              </a:spcBef>
              <a:buNone/>
            </a:pP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00"/>
        </a:solidFill>
        <a:effectLst/>
      </p:bgPr>
    </p:bg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/>
          <p:nvPr/>
        </p:nvSpPr>
        <p:spPr>
          <a:xfrm>
            <a:off x="635000" y="1473200"/>
            <a:ext cx="11734800" cy="1612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90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Q &amp; A</a:t>
            </a:r>
          </a:p>
        </p:txBody>
      </p:sp>
      <p:cxnSp>
        <p:nvCxnSpPr>
          <p:cNvPr id="872" name="Shape 87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873" name="Shape 87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874" name="Shape 87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lang="en-US" sz="2800" b="1">
                <a:latin typeface="Oswald"/>
                <a:ea typeface="Oswald"/>
                <a:cs typeface="Oswald"/>
                <a:sym typeface="Oswald"/>
              </a:rPr>
              <a:t>LESSON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FC0"/>
        </a:solidFill>
        <a:effectLst/>
      </p:bgPr>
    </p:bg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Shape 879"/>
          <p:cNvSpPr/>
          <p:nvPr/>
        </p:nvSpPr>
        <p:spPr>
          <a:xfrm>
            <a:off x="635000" y="1473200"/>
            <a:ext cx="11734800" cy="1612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90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EXIT TICKET </a:t>
            </a:r>
          </a:p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None/>
            </a:pPr>
            <a:endParaRPr sz="90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880" name="Shape 880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881" name="Shape 88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882" name="Shape 882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lang="en-US" sz="2800" b="1">
                <a:latin typeface="Oswald"/>
                <a:ea typeface="Oswald"/>
                <a:cs typeface="Oswald"/>
                <a:sym typeface="Oswald"/>
              </a:rPr>
              <a:t>LESSON</a:t>
            </a:r>
          </a:p>
        </p:txBody>
      </p:sp>
      <p:sp>
        <p:nvSpPr>
          <p:cNvPr id="883" name="Shape 883"/>
          <p:cNvSpPr/>
          <p:nvPr/>
        </p:nvSpPr>
        <p:spPr>
          <a:xfrm>
            <a:off x="3113900" y="4078875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lang="en-US" sz="2800" b="1">
                <a:latin typeface="Oswald"/>
                <a:ea typeface="Oswald"/>
                <a:cs typeface="Oswald"/>
                <a:sym typeface="Oswald"/>
              </a:rPr>
              <a:t>DON’T FORGET TO FILL OUT YOUR EXIT TICKET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DATA SOURCE</a:t>
            </a:r>
          </a:p>
        </p:txBody>
      </p:sp>
      <p:sp>
        <p:nvSpPr>
          <p:cNvPr id="472" name="Shape 472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Today, we’ll use advertising data from an example in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An Introduction to Statistical Learning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 marR="0" lvl="0" algn="l" rtl="0">
              <a:spcBef>
                <a:spcPts val="100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73" name="Shape 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4675" y="2771750"/>
            <a:ext cx="2855449" cy="430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479" name="Shape 479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CAUSATION AND CORRELATION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CAUSATION AND CORRELATION</a:t>
            </a:r>
          </a:p>
        </p:txBody>
      </p:sp>
      <p:sp>
        <p:nvSpPr>
          <p:cNvPr id="485" name="Shape 485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If an association is observed, the first question to ask should always be… is it real?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Think of various examples you’ve seen in the media related to food.</a:t>
            </a:r>
          </a:p>
          <a:p>
            <a:pPr marR="0" lvl="0" algn="l" rtl="0">
              <a:spcBef>
                <a:spcPts val="100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1749</Words>
  <Application>Microsoft Macintosh PowerPoint</Application>
  <PresentationFormat>Custom</PresentationFormat>
  <Paragraphs>304</Paragraphs>
  <Slides>62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65" baseType="lpstr">
      <vt:lpstr>Oswald</vt:lpstr>
      <vt:lpstr>White</vt:lpstr>
      <vt:lpstr>White</vt:lpstr>
      <vt:lpstr>PowerPoint Presentation</vt:lpstr>
      <vt:lpstr>LEARNING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DUE DATE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Nik Brown</cp:lastModifiedBy>
  <cp:revision>2</cp:revision>
  <dcterms:modified xsi:type="dcterms:W3CDTF">2017-04-09T20:42:48Z</dcterms:modified>
</cp:coreProperties>
</file>